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839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CF412-25C0-CF34-66C8-DCD63A352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865683-B1AA-54D0-E94F-E00AE753DF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AC4F5-62B4-EEEE-A788-4F0334BC07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91FFF-E5E2-8EBA-8DA6-A6E5A0FFB6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6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4" Type="http://schemas.openxmlformats.org/officeDocument/2006/relationships/image" Target="../media/image31.sv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2.sv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svg"/><Relationship Id="rId5" Type="http://schemas.openxmlformats.org/officeDocument/2006/relationships/image" Target="../media/image55.svg"/><Relationship Id="rId10" Type="http://schemas.openxmlformats.org/officeDocument/2006/relationships/image" Target="../media/image60.svg"/><Relationship Id="rId4" Type="http://schemas.openxmlformats.org/officeDocument/2006/relationships/image" Target="../media/image54.svg"/><Relationship Id="rId9" Type="http://schemas.openxmlformats.org/officeDocument/2006/relationships/image" Target="../media/image5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21C37">
                  <a:alpha val="55000"/>
                </a:srgbClr>
              </a:gs>
              <a:gs pos="38000">
                <a:srgbClr val="121C37">
                  <a:alpha val="72000"/>
                </a:srgbClr>
              </a:gs>
              <a:gs pos="68000">
                <a:srgbClr val="0E162E">
                  <a:alpha val="91000"/>
                </a:srgbClr>
              </a:gs>
              <a:gs pos="100000">
                <a:srgbClr val="0C1228">
                  <a:alpha val="9700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40000">
                <a:srgbClr val="000000">
                  <a:alpha val="0"/>
                </a:srgbClr>
              </a:gs>
              <a:gs pos="100000">
                <a:srgbClr val="080E22">
                  <a:alpha val="55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1856780"/>
            <a:ext cx="1856780" cy="2286000"/>
          </a:xfrm>
          <a:prstGeom prst="rect">
            <a:avLst/>
          </a:prstGeom>
          <a:gradFill rotWithShape="1">
            <a:gsLst>
              <a:gs pos="0">
                <a:srgbClr val="C9A227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572970" y="2000250"/>
            <a:ext cx="1571030" cy="2000250"/>
          </a:xfrm>
          <a:prstGeom prst="rect">
            <a:avLst/>
          </a:prstGeom>
          <a:gradFill rotWithShape="1">
            <a:gsLst>
              <a:gs pos="0">
                <a:srgbClr val="C9A227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alphaModFix amt="92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2399" y="1285577"/>
            <a:ext cx="279053" cy="27905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06895" y="1765250"/>
            <a:ext cx="4530209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095"/>
              </a:lnSpc>
              <a:spcAft>
                <a:spcPts val="1130"/>
              </a:spcAft>
              <a:buNone/>
            </a:pPr>
            <a:r>
              <a:rPr lang="en-US" sz="730" b="1" kern="0" spc="21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DIOCESE OF DES MOINES  ·  CONFIRMATION PREPARATION</a:t>
            </a:r>
            <a:endParaRPr lang="en-US" sz="730" dirty="0"/>
          </a:p>
        </p:txBody>
      </p:sp>
      <p:sp>
        <p:nvSpPr>
          <p:cNvPr id="8" name="Text 5"/>
          <p:cNvSpPr/>
          <p:nvPr/>
        </p:nvSpPr>
        <p:spPr>
          <a:xfrm>
            <a:off x="2872548" y="2047726"/>
            <a:ext cx="3398755" cy="1166396"/>
          </a:xfrm>
          <a:prstGeom prst="rect">
            <a:avLst/>
          </a:prstGeom>
          <a:noFill/>
          <a:ln/>
          <a:effectLst>
            <a:outerShdw blurRad="228600" dist="13970" dir="5400000" algn="bl" rotWithShape="0">
              <a:srgbClr val="0C1228">
                <a:alpha val="70000"/>
              </a:srgbClr>
            </a:outerShdw>
          </a:effectLst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74"/>
              </a:lnSpc>
              <a:spcAft>
                <a:spcPts val="1350"/>
              </a:spcAft>
              <a:buNone/>
            </a:pPr>
            <a:r>
              <a:rPr lang="en-US" sz="4050" kern="0" spc="-40" dirty="0">
                <a:solidFill>
                  <a:srgbClr val="F4EFE6"/>
                </a:solidFill>
                <a:effectLst>
                  <a:glow rad="73025">
                    <a:srgbClr val="000000">
                      <a:alpha val="15000"/>
                    </a:srgbClr>
                  </a:glow>
                </a:effectLst>
                <a:latin typeface="Constantia" pitchFamily="34" charset="0"/>
                <a:ea typeface="Constantia" pitchFamily="34" charset="-122"/>
                <a:cs typeface="Constantia" pitchFamily="34" charset="-120"/>
              </a:rPr>
              <a:t>Confirmation</a:t>
            </a:r>
            <a:br/>
            <a:r>
              <a:rPr lang="en-US" sz="4050" kern="0" spc="-40" dirty="0">
                <a:solidFill>
                  <a:srgbClr val="F4EFE6"/>
                </a:solidFill>
                <a:effectLst>
                  <a:glow rad="73025">
                    <a:srgbClr val="000000">
                      <a:alpha val="15000"/>
                    </a:srgbClr>
                  </a:glow>
                </a:effectLst>
                <a:latin typeface="Constantia" pitchFamily="34" charset="0"/>
                <a:ea typeface="Constantia" pitchFamily="34" charset="-122"/>
                <a:cs typeface="Constantia" pitchFamily="34" charset="-120"/>
              </a:rPr>
              <a:t>Parent Meeting</a:t>
            </a:r>
            <a:endParaRPr lang="en-US" sz="4050" dirty="0"/>
          </a:p>
        </p:txBody>
      </p:sp>
      <p:sp>
        <p:nvSpPr>
          <p:cNvPr id="9" name="Text 6"/>
          <p:cNvSpPr/>
          <p:nvPr/>
        </p:nvSpPr>
        <p:spPr>
          <a:xfrm>
            <a:off x="4314825" y="3330029"/>
            <a:ext cx="514350" cy="13841"/>
          </a:xfrm>
          <a:prstGeom prst="roundRect">
            <a:avLst>
              <a:gd name="adj" fmla="val 100932"/>
            </a:avLst>
          </a:prstGeom>
          <a:solidFill>
            <a:srgbClr val="C9A227">
              <a:alpha val="8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3255764" y="3515320"/>
            <a:ext cx="2632472" cy="22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98"/>
              </a:lnSpc>
              <a:buNone/>
            </a:pPr>
            <a:r>
              <a:rPr lang="en-US" sz="1240" kern="0" spc="37" dirty="0">
                <a:solidFill>
                  <a:srgbClr val="E8DFC8"/>
                </a:solidFill>
                <a:effectLst>
                  <a:glow rad="215900">
                    <a:srgbClr val="0C1228">
                      <a:alpha val="18000"/>
                    </a:srgbClr>
                  </a:glow>
                </a:effectLst>
                <a:latin typeface="Cambria" pitchFamily="34" charset="0"/>
                <a:ea typeface="Cambria" pitchFamily="34" charset="-122"/>
                <a:cs typeface="Cambria" pitchFamily="34" charset="-120"/>
              </a:rPr>
              <a:t>A Family-Focused Journey of Faith</a:t>
            </a:r>
            <a:endParaRPr lang="en-US" sz="1240" dirty="0"/>
          </a:p>
        </p:txBody>
      </p:sp>
      <p:sp>
        <p:nvSpPr>
          <p:cNvPr id="11" name="Text 8"/>
          <p:cNvSpPr/>
          <p:nvPr/>
        </p:nvSpPr>
        <p:spPr>
          <a:xfrm>
            <a:off x="3703439" y="4874121"/>
            <a:ext cx="29170" cy="29170"/>
          </a:xfrm>
          <a:prstGeom prst="ellipse">
            <a:avLst/>
          </a:prstGeom>
          <a:solidFill>
            <a:srgbClr val="C9A227">
              <a:alpha val="8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3803600" y="4819204"/>
            <a:ext cx="1690479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095"/>
              </a:lnSpc>
              <a:buNone/>
            </a:pPr>
            <a:r>
              <a:rPr lang="en-US" sz="73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DIOCESE OF DES MOINES</a:t>
            </a:r>
            <a:endParaRPr lang="en-US" sz="730" dirty="0"/>
          </a:p>
        </p:txBody>
      </p:sp>
      <p:sp>
        <p:nvSpPr>
          <p:cNvPr id="13" name="Text 10"/>
          <p:cNvSpPr/>
          <p:nvPr/>
        </p:nvSpPr>
        <p:spPr>
          <a:xfrm>
            <a:off x="5411391" y="4874121"/>
            <a:ext cx="29170" cy="29170"/>
          </a:xfrm>
          <a:prstGeom prst="ellipse">
            <a:avLst/>
          </a:prstGeom>
          <a:solidFill>
            <a:srgbClr val="C9A227">
              <a:alpha val="8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227"/>
              </a:gs>
              <a:gs pos="70000">
                <a:srgbClr val="C9A227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0" y="512192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227"/>
              </a:gs>
              <a:gs pos="70000">
                <a:srgbClr val="C9A227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B2A4A">
                  <a:alpha val="97000"/>
                </a:srgbClr>
              </a:gs>
              <a:gs pos="48000">
                <a:srgbClr val="1B2A4A">
                  <a:alpha val="92000"/>
                </a:srgbClr>
              </a:gs>
              <a:gs pos="72000">
                <a:srgbClr val="1B2A4A">
                  <a:alpha val="55000"/>
                </a:srgbClr>
              </a:gs>
              <a:gs pos="100000">
                <a:srgbClr val="1B2A4A">
                  <a:alpha val="15000"/>
                </a:srgbClr>
              </a:gs>
            </a:gsLst>
            <a:lin ang="9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-297625"/>
            <a:ext cx="9144000" cy="5143500"/>
          </a:xfrm>
          <a:prstGeom prst="rect">
            <a:avLst/>
          </a:prstGeom>
          <a:gradFill rotWithShape="1">
            <a:gsLst>
              <a:gs pos="50000">
                <a:srgbClr val="000000">
                  <a:alpha val="0"/>
                </a:srgbClr>
              </a:gs>
              <a:gs pos="100000">
                <a:srgbClr val="C9A227">
                  <a:alpha val="22000"/>
                </a:srgbClr>
              </a:gs>
            </a:gsLst>
            <a:lin ang="9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alphaModFix amt="18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64835" y="0"/>
            <a:ext cx="1179165" cy="117916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alphaModFix amt="28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7750" y="4371975"/>
            <a:ext cx="428625" cy="428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0" y="0"/>
            <a:ext cx="35421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5000">
                <a:srgbClr val="C9A227"/>
              </a:gs>
              <a:gs pos="75000">
                <a:srgbClr val="C9A227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400050" y="509736"/>
            <a:ext cx="1044113" cy="219373"/>
          </a:xfrm>
          <a:prstGeom prst="roundRect">
            <a:avLst>
              <a:gd name="adj" fmla="val 13315"/>
            </a:avLst>
          </a:prstGeom>
          <a:solidFill>
            <a:srgbClr val="C9A227">
              <a:alpha val="18000"/>
            </a:srgbClr>
          </a:solidFill>
          <a:ln w="9525">
            <a:solidFill>
              <a:srgbClr val="C9A227">
                <a:alpha val="45000"/>
              </a:srgbClr>
            </a:solidFill>
          </a:ln>
        </p:spPr>
        <p:txBody>
          <a:bodyPr wrap="none" lIns="222220" tIns="35560" rIns="100330" bIns="35560" rtlCol="0" anchor="ctr"/>
          <a:lstStyle/>
          <a:p>
            <a:pPr marL="0" indent="0" algn="l">
              <a:buNone/>
            </a:pPr>
            <a:r>
              <a:rPr lang="en-US" sz="680" kern="0" spc="82" dirty="0">
                <a:solidFill>
                  <a:srgbClr val="E8C6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THEME 4 OF 5</a:t>
            </a:r>
            <a:endParaRPr lang="en-US" sz="68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961" y="553054"/>
            <a:ext cx="132588" cy="13258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00050" y="829419"/>
            <a:ext cx="4138803" cy="692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96"/>
              </a:lnSpc>
              <a:spcAft>
                <a:spcPts val="340"/>
              </a:spcAft>
              <a:buNone/>
            </a:pPr>
            <a:r>
              <a:rPr lang="en-US" sz="2360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Mission — </a:t>
            </a:r>
            <a:r>
              <a:rPr lang="en-US" sz="2360" b="1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Sent to Make</a:t>
            </a:r>
            <a:br/>
            <a:r>
              <a:rPr lang="en-US" sz="2360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a Difference</a:t>
            </a:r>
            <a:endParaRPr lang="en-US" sz="2360" dirty="0"/>
          </a:p>
        </p:txBody>
      </p:sp>
      <p:sp>
        <p:nvSpPr>
          <p:cNvPr id="10" name="Text 5"/>
          <p:cNvSpPr/>
          <p:nvPr/>
        </p:nvSpPr>
        <p:spPr>
          <a:xfrm>
            <a:off x="400050" y="1531888"/>
            <a:ext cx="446341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spcAft>
                <a:spcPts val="1690"/>
              </a:spcAft>
              <a:buNone/>
            </a:pPr>
            <a:r>
              <a:rPr lang="en-US" sz="900" i="1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Confirmation is not a finish line — it's a sending forth.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400050" y="1917948"/>
            <a:ext cx="400050" cy="13841"/>
          </a:xfrm>
          <a:prstGeom prst="roundRect">
            <a:avLst>
              <a:gd name="adj" fmla="val 100932"/>
            </a:avLst>
          </a:prstGeom>
          <a:gradFill rotWithShape="1">
            <a:gsLst>
              <a:gs pos="0">
                <a:srgbClr val="C9A227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7"/>
          <p:cNvSpPr/>
          <p:nvPr/>
        </p:nvSpPr>
        <p:spPr>
          <a:xfrm>
            <a:off x="400050" y="2132409"/>
            <a:ext cx="4057650" cy="543520"/>
          </a:xfrm>
          <a:prstGeom prst="roundRect">
            <a:avLst>
              <a:gd name="adj" fmla="val 10515"/>
            </a:avLst>
          </a:prstGeom>
          <a:solidFill>
            <a:srgbClr val="243363">
              <a:alpha val="7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8"/>
          <p:cNvSpPr/>
          <p:nvPr/>
        </p:nvSpPr>
        <p:spPr>
          <a:xfrm>
            <a:off x="400050" y="2132409"/>
            <a:ext cx="19050" cy="543520"/>
          </a:xfrm>
          <a:custGeom>
            <a:avLst/>
            <a:gdLst/>
            <a:ahLst/>
            <a:cxnLst/>
            <a:rect l="l" t="t" r="r" b="b"/>
            <a:pathLst>
              <a:path w="19050" h="543520">
                <a:moveTo>
                  <a:pt x="0" y="57150"/>
                </a:moveTo>
                <a:lnTo>
                  <a:pt x="2381" y="40825"/>
                </a:lnTo>
                <a:lnTo>
                  <a:pt x="4763" y="34310"/>
                </a:lnTo>
                <a:lnTo>
                  <a:pt x="7144" y="29482"/>
                </a:lnTo>
                <a:lnTo>
                  <a:pt x="9525" y="25559"/>
                </a:lnTo>
                <a:lnTo>
                  <a:pt x="11906" y="22234"/>
                </a:lnTo>
                <a:lnTo>
                  <a:pt x="14288" y="19349"/>
                </a:lnTo>
                <a:lnTo>
                  <a:pt x="16669" y="16809"/>
                </a:lnTo>
                <a:lnTo>
                  <a:pt x="19050" y="14553"/>
                </a:lnTo>
                <a:lnTo>
                  <a:pt x="19050" y="528967"/>
                </a:lnTo>
                <a:lnTo>
                  <a:pt x="16669" y="526711"/>
                </a:lnTo>
                <a:lnTo>
                  <a:pt x="14288" y="524171"/>
                </a:lnTo>
                <a:lnTo>
                  <a:pt x="11906" y="521286"/>
                </a:lnTo>
                <a:lnTo>
                  <a:pt x="9525" y="517961"/>
                </a:lnTo>
                <a:lnTo>
                  <a:pt x="7144" y="514038"/>
                </a:lnTo>
                <a:lnTo>
                  <a:pt x="4763" y="509210"/>
                </a:lnTo>
                <a:lnTo>
                  <a:pt x="2381" y="502695"/>
                </a:lnTo>
                <a:lnTo>
                  <a:pt x="0" y="486370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9"/>
          <p:cNvSpPr/>
          <p:nvPr/>
        </p:nvSpPr>
        <p:spPr>
          <a:xfrm>
            <a:off x="547241" y="2246709"/>
            <a:ext cx="314920" cy="314920"/>
          </a:xfrm>
          <a:prstGeom prst="ellipse">
            <a:avLst/>
          </a:prstGeom>
          <a:solidFill>
            <a:srgbClr val="C9A227">
              <a:alpha val="18000"/>
            </a:srgbClr>
          </a:solidFill>
          <a:ln w="9525">
            <a:solidFill>
              <a:srgbClr val="C9A227">
                <a:alpha val="5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8333" y="2337801"/>
            <a:ext cx="132588" cy="13258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90302" y="2138524"/>
            <a:ext cx="3406042" cy="572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70" b="1" dirty="0">
                <a:solidFill>
                  <a:srgbClr val="E8C655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Missionary Disciples
</a:t>
            </a:r>
            <a:r>
              <a:rPr lang="en-US" sz="76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confirmed Catholic is called to share the love of Jesus.</a:t>
            </a: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400050" y="2804071"/>
            <a:ext cx="4057650" cy="543520"/>
          </a:xfrm>
          <a:prstGeom prst="roundRect">
            <a:avLst>
              <a:gd name="adj" fmla="val 10515"/>
            </a:avLst>
          </a:prstGeom>
          <a:solidFill>
            <a:srgbClr val="243363">
              <a:alpha val="7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2"/>
          <p:cNvSpPr/>
          <p:nvPr/>
        </p:nvSpPr>
        <p:spPr>
          <a:xfrm>
            <a:off x="400050" y="2804071"/>
            <a:ext cx="19050" cy="543520"/>
          </a:xfrm>
          <a:custGeom>
            <a:avLst/>
            <a:gdLst/>
            <a:ahLst/>
            <a:cxnLst/>
            <a:rect l="l" t="t" r="r" b="b"/>
            <a:pathLst>
              <a:path w="19050" h="543520">
                <a:moveTo>
                  <a:pt x="0" y="57150"/>
                </a:moveTo>
                <a:lnTo>
                  <a:pt x="2381" y="40825"/>
                </a:lnTo>
                <a:lnTo>
                  <a:pt x="4763" y="34310"/>
                </a:lnTo>
                <a:lnTo>
                  <a:pt x="7144" y="29482"/>
                </a:lnTo>
                <a:lnTo>
                  <a:pt x="9525" y="25559"/>
                </a:lnTo>
                <a:lnTo>
                  <a:pt x="11906" y="22234"/>
                </a:lnTo>
                <a:lnTo>
                  <a:pt x="14288" y="19349"/>
                </a:lnTo>
                <a:lnTo>
                  <a:pt x="16669" y="16809"/>
                </a:lnTo>
                <a:lnTo>
                  <a:pt x="19050" y="14553"/>
                </a:lnTo>
                <a:lnTo>
                  <a:pt x="19050" y="528967"/>
                </a:lnTo>
                <a:lnTo>
                  <a:pt x="16669" y="526711"/>
                </a:lnTo>
                <a:lnTo>
                  <a:pt x="14288" y="524171"/>
                </a:lnTo>
                <a:lnTo>
                  <a:pt x="11906" y="521286"/>
                </a:lnTo>
                <a:lnTo>
                  <a:pt x="9525" y="517961"/>
                </a:lnTo>
                <a:lnTo>
                  <a:pt x="7144" y="514038"/>
                </a:lnTo>
                <a:lnTo>
                  <a:pt x="4763" y="509210"/>
                </a:lnTo>
                <a:lnTo>
                  <a:pt x="2381" y="502695"/>
                </a:lnTo>
                <a:lnTo>
                  <a:pt x="0" y="486370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547241" y="2918371"/>
            <a:ext cx="314920" cy="314920"/>
          </a:xfrm>
          <a:prstGeom prst="ellipse">
            <a:avLst/>
          </a:prstGeom>
          <a:solidFill>
            <a:srgbClr val="C9A227">
              <a:alpha val="18000"/>
            </a:srgbClr>
          </a:solidFill>
          <a:ln w="9525">
            <a:solidFill>
              <a:srgbClr val="C9A227">
                <a:alpha val="5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8333" y="3009462"/>
            <a:ext cx="132588" cy="13258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53253" y="2775912"/>
            <a:ext cx="3406042" cy="572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70" b="1" dirty="0">
                <a:solidFill>
                  <a:srgbClr val="E8C655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Works of Mercy
</a:t>
            </a:r>
            <a:r>
              <a:rPr lang="en-US" sz="76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Hands-on family service projects in Months 4 and 9.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400050" y="3475732"/>
            <a:ext cx="4057650" cy="543520"/>
          </a:xfrm>
          <a:prstGeom prst="roundRect">
            <a:avLst>
              <a:gd name="adj" fmla="val 10515"/>
            </a:avLst>
          </a:prstGeom>
          <a:solidFill>
            <a:srgbClr val="243363">
              <a:alpha val="7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16"/>
          <p:cNvSpPr/>
          <p:nvPr/>
        </p:nvSpPr>
        <p:spPr>
          <a:xfrm>
            <a:off x="400050" y="3475732"/>
            <a:ext cx="19050" cy="543520"/>
          </a:xfrm>
          <a:custGeom>
            <a:avLst/>
            <a:gdLst/>
            <a:ahLst/>
            <a:cxnLst/>
            <a:rect l="l" t="t" r="r" b="b"/>
            <a:pathLst>
              <a:path w="19050" h="543520">
                <a:moveTo>
                  <a:pt x="0" y="57150"/>
                </a:moveTo>
                <a:lnTo>
                  <a:pt x="2381" y="40825"/>
                </a:lnTo>
                <a:lnTo>
                  <a:pt x="4763" y="34310"/>
                </a:lnTo>
                <a:lnTo>
                  <a:pt x="7144" y="29482"/>
                </a:lnTo>
                <a:lnTo>
                  <a:pt x="9525" y="25559"/>
                </a:lnTo>
                <a:lnTo>
                  <a:pt x="11906" y="22234"/>
                </a:lnTo>
                <a:lnTo>
                  <a:pt x="14288" y="19349"/>
                </a:lnTo>
                <a:lnTo>
                  <a:pt x="16669" y="16809"/>
                </a:lnTo>
                <a:lnTo>
                  <a:pt x="19050" y="14553"/>
                </a:lnTo>
                <a:lnTo>
                  <a:pt x="19050" y="528967"/>
                </a:lnTo>
                <a:lnTo>
                  <a:pt x="16669" y="526711"/>
                </a:lnTo>
                <a:lnTo>
                  <a:pt x="14288" y="524171"/>
                </a:lnTo>
                <a:lnTo>
                  <a:pt x="11906" y="521286"/>
                </a:lnTo>
                <a:lnTo>
                  <a:pt x="9525" y="517961"/>
                </a:lnTo>
                <a:lnTo>
                  <a:pt x="7144" y="514038"/>
                </a:lnTo>
                <a:lnTo>
                  <a:pt x="4763" y="509210"/>
                </a:lnTo>
                <a:lnTo>
                  <a:pt x="2381" y="502695"/>
                </a:lnTo>
                <a:lnTo>
                  <a:pt x="0" y="486370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17"/>
          <p:cNvSpPr/>
          <p:nvPr/>
        </p:nvSpPr>
        <p:spPr>
          <a:xfrm>
            <a:off x="547241" y="3590032"/>
            <a:ext cx="314920" cy="314920"/>
          </a:xfrm>
          <a:prstGeom prst="ellipse">
            <a:avLst/>
          </a:prstGeom>
          <a:solidFill>
            <a:srgbClr val="C9A227">
              <a:alpha val="18000"/>
            </a:srgbClr>
          </a:solidFill>
          <a:ln w="9525">
            <a:solidFill>
              <a:srgbClr val="C9A227">
                <a:alpha val="5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8333" y="3681124"/>
            <a:ext cx="132588" cy="13258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990302" y="3461072"/>
            <a:ext cx="3406042" cy="572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70" b="1" dirty="0">
                <a:solidFill>
                  <a:srgbClr val="E8C655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Life in the Spirit (Month 10)
</a:t>
            </a:r>
            <a:r>
              <a:rPr lang="en-US" sz="76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Confirmation transforms ordinary life into mission.</a:t>
            </a:r>
            <a:endParaRPr lang="en-US" sz="1200" dirty="0"/>
          </a:p>
        </p:txBody>
      </p:sp>
      <p:sp>
        <p:nvSpPr>
          <p:cNvPr id="27" name="Text 19"/>
          <p:cNvSpPr/>
          <p:nvPr/>
        </p:nvSpPr>
        <p:spPr>
          <a:xfrm>
            <a:off x="400050" y="4147393"/>
            <a:ext cx="4057650" cy="543520"/>
          </a:xfrm>
          <a:prstGeom prst="roundRect">
            <a:avLst>
              <a:gd name="adj" fmla="val 10515"/>
            </a:avLst>
          </a:prstGeom>
          <a:solidFill>
            <a:srgbClr val="243363">
              <a:alpha val="7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0"/>
          <p:cNvSpPr/>
          <p:nvPr/>
        </p:nvSpPr>
        <p:spPr>
          <a:xfrm>
            <a:off x="400050" y="4147393"/>
            <a:ext cx="19050" cy="543520"/>
          </a:xfrm>
          <a:custGeom>
            <a:avLst/>
            <a:gdLst/>
            <a:ahLst/>
            <a:cxnLst/>
            <a:rect l="l" t="t" r="r" b="b"/>
            <a:pathLst>
              <a:path w="19050" h="543520">
                <a:moveTo>
                  <a:pt x="0" y="57150"/>
                </a:moveTo>
                <a:lnTo>
                  <a:pt x="2381" y="40825"/>
                </a:lnTo>
                <a:lnTo>
                  <a:pt x="4763" y="34310"/>
                </a:lnTo>
                <a:lnTo>
                  <a:pt x="7144" y="29482"/>
                </a:lnTo>
                <a:lnTo>
                  <a:pt x="9525" y="25559"/>
                </a:lnTo>
                <a:lnTo>
                  <a:pt x="11906" y="22234"/>
                </a:lnTo>
                <a:lnTo>
                  <a:pt x="14288" y="19349"/>
                </a:lnTo>
                <a:lnTo>
                  <a:pt x="16669" y="16809"/>
                </a:lnTo>
                <a:lnTo>
                  <a:pt x="19050" y="14553"/>
                </a:lnTo>
                <a:lnTo>
                  <a:pt x="19050" y="528967"/>
                </a:lnTo>
                <a:lnTo>
                  <a:pt x="16669" y="526711"/>
                </a:lnTo>
                <a:lnTo>
                  <a:pt x="14288" y="524171"/>
                </a:lnTo>
                <a:lnTo>
                  <a:pt x="11906" y="521286"/>
                </a:lnTo>
                <a:lnTo>
                  <a:pt x="9525" y="517961"/>
                </a:lnTo>
                <a:lnTo>
                  <a:pt x="7144" y="514038"/>
                </a:lnTo>
                <a:lnTo>
                  <a:pt x="4763" y="509210"/>
                </a:lnTo>
                <a:lnTo>
                  <a:pt x="2381" y="502695"/>
                </a:lnTo>
                <a:lnTo>
                  <a:pt x="0" y="486370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1"/>
          <p:cNvSpPr/>
          <p:nvPr/>
        </p:nvSpPr>
        <p:spPr>
          <a:xfrm>
            <a:off x="547241" y="4261693"/>
            <a:ext cx="314920" cy="314920"/>
          </a:xfrm>
          <a:prstGeom prst="ellipse">
            <a:avLst/>
          </a:prstGeom>
          <a:solidFill>
            <a:srgbClr val="C9A227">
              <a:alpha val="18000"/>
            </a:srgbClr>
          </a:solidFill>
          <a:ln w="9525">
            <a:solidFill>
              <a:srgbClr val="C9A227">
                <a:alpha val="5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8333" y="4352785"/>
            <a:ext cx="132588" cy="132588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990302" y="4135651"/>
            <a:ext cx="3406042" cy="572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70" b="1" dirty="0">
                <a:solidFill>
                  <a:srgbClr val="E8C655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Mission Starts at Home
</a:t>
            </a:r>
            <a:r>
              <a:rPr lang="en-US" sz="76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Family prayer, dinner conversations, everyday witness.</a:t>
            </a:r>
            <a:endParaRPr lang="en-US" sz="1200" dirty="0"/>
          </a:p>
        </p:txBody>
      </p:sp>
      <p:sp>
        <p:nvSpPr>
          <p:cNvPr id="32" name="Text 23"/>
          <p:cNvSpPr/>
          <p:nvPr/>
        </p:nvSpPr>
        <p:spPr>
          <a:xfrm>
            <a:off x="7429202" y="4453830"/>
            <a:ext cx="1457027" cy="444856"/>
          </a:xfrm>
          <a:prstGeom prst="roundRect">
            <a:avLst>
              <a:gd name="adj" fmla="val 9707"/>
            </a:avLst>
          </a:prstGeom>
          <a:solidFill>
            <a:srgbClr val="1B2A4A">
              <a:alpha val="82000"/>
            </a:srgbClr>
          </a:solidFill>
          <a:ln w="9525">
            <a:solidFill>
              <a:srgbClr val="C9A227">
                <a:alpha val="40000"/>
              </a:srgbClr>
            </a:solidFill>
          </a:ln>
        </p:spPr>
        <p:txBody>
          <a:bodyPr wrap="square" lIns="128270" tIns="71120" rIns="128270" bIns="71120" rtlCol="0" anchor="t"/>
          <a:lstStyle/>
          <a:p>
            <a:pPr marL="0" indent="0" algn="ctr">
              <a:buNone/>
            </a:pPr>
            <a:r>
              <a:rPr lang="en-US" sz="730" kern="0" spc="73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GO &amp; MAKE DISCIPLES</a:t>
            </a:r>
            <a:endParaRPr lang="en-US" sz="730" dirty="0"/>
          </a:p>
          <a:p>
            <a:pPr marL="0" indent="0" algn="ctr">
              <a:buNone/>
            </a:pPr>
            <a:r>
              <a:rPr lang="en-US" sz="620" i="1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Matthew 28:19</a:t>
            </a:r>
            <a:endParaRPr lang="en-US" sz="73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F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C9A227">
                  <a:alpha val="6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80000" t="50000" r="2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C9A227"/>
              </a:gs>
              <a:gs pos="50000">
                <a:srgbClr val="E4BB44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2733675" y="1525042"/>
            <a:ext cx="571500" cy="571500"/>
          </a:xfrm>
          <a:prstGeom prst="rect">
            <a:avLst/>
          </a:prstGeom>
          <a:gradFill rotWithShape="1">
            <a:gsLst>
              <a:gs pos="0">
                <a:srgbClr val="C9A227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762625" y="1525042"/>
            <a:ext cx="571500" cy="571500"/>
          </a:xfrm>
          <a:prstGeom prst="rect">
            <a:avLst/>
          </a:prstGeom>
          <a:gradFill rotWithShape="1">
            <a:gsLst>
              <a:gs pos="0">
                <a:srgbClr val="C9A227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733675" y="3073450"/>
            <a:ext cx="571500" cy="571500"/>
          </a:xfrm>
          <a:prstGeom prst="rect">
            <a:avLst/>
          </a:prstGeom>
          <a:gradFill rotWithShape="1">
            <a:gsLst>
              <a:gs pos="0">
                <a:srgbClr val="C9A227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762625" y="3073450"/>
            <a:ext cx="571500" cy="571500"/>
          </a:xfrm>
          <a:prstGeom prst="rect">
            <a:avLst/>
          </a:prstGeom>
          <a:gradFill rotWithShape="1">
            <a:gsLst>
              <a:gs pos="0">
                <a:srgbClr val="C9A227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00050" y="367010"/>
            <a:ext cx="228600" cy="13841"/>
          </a:xfrm>
          <a:prstGeom prst="rect">
            <a:avLst/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99641" y="314920"/>
            <a:ext cx="1692444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THEME 5 · ACCOMPANIMENT</a:t>
            </a:r>
            <a:endParaRPr lang="en-US" sz="620" dirty="0"/>
          </a:p>
        </p:txBody>
      </p:sp>
      <p:sp>
        <p:nvSpPr>
          <p:cNvPr id="12" name="Text 10"/>
          <p:cNvSpPr/>
          <p:nvPr/>
        </p:nvSpPr>
        <p:spPr>
          <a:xfrm>
            <a:off x="400050" y="490091"/>
            <a:ext cx="6359652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75"/>
              </a:lnSpc>
              <a:spcAft>
                <a:spcPts val="450"/>
              </a:spcAft>
              <a:buNone/>
            </a:pPr>
            <a:r>
              <a:rPr lang="en-US" sz="2250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Parents: You Are </a:t>
            </a:r>
            <a:r>
              <a:rPr lang="en-US" sz="2250" b="1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Not Spectators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400050" y="861566"/>
            <a:ext cx="6537960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i="1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Church calls parents to be the primary teachers of faith in the home.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400050" y="1121866"/>
            <a:ext cx="514350" cy="21580"/>
          </a:xfrm>
          <a:prstGeom prst="roundRect">
            <a:avLst>
              <a:gd name="adj" fmla="val 64736"/>
            </a:avLst>
          </a:prstGeom>
          <a:gradFill rotWithShape="1">
            <a:gsLst>
              <a:gs pos="0">
                <a:srgbClr val="C9A227"/>
              </a:gs>
              <a:gs pos="100000">
                <a:srgbClr val="E4BB44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00050" y="1515517"/>
            <a:ext cx="2914650" cy="1434108"/>
          </a:xfrm>
          <a:prstGeom prst="roundRect">
            <a:avLst>
              <a:gd name="adj" fmla="val 6996"/>
            </a:avLst>
          </a:prstGeom>
          <a:solidFill>
            <a:srgbClr val="243363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00050" y="1515517"/>
            <a:ext cx="28575" cy="1434108"/>
          </a:xfrm>
          <a:custGeom>
            <a:avLst/>
            <a:gdLst/>
            <a:ahLst/>
            <a:cxnLst/>
            <a:rect l="l" t="t" r="r" b="b"/>
            <a:pathLst>
              <a:path w="28575" h="1434108">
                <a:moveTo>
                  <a:pt x="0" y="100330"/>
                </a:moveTo>
                <a:lnTo>
                  <a:pt x="3572" y="73797"/>
                </a:lnTo>
                <a:lnTo>
                  <a:pt x="7144" y="63149"/>
                </a:lnTo>
                <a:lnTo>
                  <a:pt x="10716" y="55215"/>
                </a:lnTo>
                <a:lnTo>
                  <a:pt x="14288" y="48727"/>
                </a:lnTo>
                <a:lnTo>
                  <a:pt x="17859" y="43192"/>
                </a:lnTo>
                <a:lnTo>
                  <a:pt x="21431" y="38353"/>
                </a:lnTo>
                <a:lnTo>
                  <a:pt x="25003" y="34058"/>
                </a:lnTo>
                <a:lnTo>
                  <a:pt x="28575" y="30206"/>
                </a:lnTo>
                <a:lnTo>
                  <a:pt x="28575" y="1403902"/>
                </a:lnTo>
                <a:lnTo>
                  <a:pt x="25003" y="1400050"/>
                </a:lnTo>
                <a:lnTo>
                  <a:pt x="21431" y="1395755"/>
                </a:lnTo>
                <a:lnTo>
                  <a:pt x="17859" y="1390916"/>
                </a:lnTo>
                <a:lnTo>
                  <a:pt x="14288" y="1385380"/>
                </a:lnTo>
                <a:lnTo>
                  <a:pt x="10716" y="1378893"/>
                </a:lnTo>
                <a:lnTo>
                  <a:pt x="7144" y="1370959"/>
                </a:lnTo>
                <a:lnTo>
                  <a:pt x="3572" y="1360311"/>
                </a:lnTo>
                <a:lnTo>
                  <a:pt x="0" y="1333778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>
            <a:alphaModFix amt="22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7981" y="1639342"/>
            <a:ext cx="279053" cy="279053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00075" y="1682502"/>
            <a:ext cx="266033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700" b="1" kern="0" spc="-27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PRIMARY</a:t>
            </a:r>
            <a:endParaRPr lang="en-US" sz="2700" dirty="0"/>
          </a:p>
        </p:txBody>
      </p:sp>
      <p:sp>
        <p:nvSpPr>
          <p:cNvPr id="19" name="Text 16"/>
          <p:cNvSpPr/>
          <p:nvPr/>
        </p:nvSpPr>
        <p:spPr>
          <a:xfrm>
            <a:off x="600075" y="2096393"/>
            <a:ext cx="2584323" cy="326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25"/>
              </a:lnSpc>
              <a:buNone/>
            </a:pP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the </a:t>
            </a:r>
            <a:r>
              <a:rPr lang="en-US" sz="790" b="1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primary community of faith</a:t>
            </a: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for your child — not the parish program.</a:t>
            </a:r>
            <a:endParaRPr lang="en-US" sz="790" dirty="0"/>
          </a:p>
        </p:txBody>
      </p:sp>
      <p:sp>
        <p:nvSpPr>
          <p:cNvPr id="20" name="Text 17"/>
          <p:cNvSpPr/>
          <p:nvPr/>
        </p:nvSpPr>
        <p:spPr>
          <a:xfrm>
            <a:off x="3079552" y="2721769"/>
            <a:ext cx="10723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74" dirty="0">
                <a:solidFill>
                  <a:srgbClr val="C9A227">
                    <a:alpha val="5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620" dirty="0"/>
          </a:p>
        </p:txBody>
      </p:sp>
      <p:sp>
        <p:nvSpPr>
          <p:cNvPr id="21" name="Text 18"/>
          <p:cNvSpPr/>
          <p:nvPr/>
        </p:nvSpPr>
        <p:spPr>
          <a:xfrm>
            <a:off x="3429000" y="1515517"/>
            <a:ext cx="2914650" cy="1434108"/>
          </a:xfrm>
          <a:prstGeom prst="roundRect">
            <a:avLst>
              <a:gd name="adj" fmla="val 6996"/>
            </a:avLst>
          </a:prstGeom>
          <a:solidFill>
            <a:srgbClr val="243363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3429000" y="1515517"/>
            <a:ext cx="28575" cy="1434108"/>
          </a:xfrm>
          <a:custGeom>
            <a:avLst/>
            <a:gdLst/>
            <a:ahLst/>
            <a:cxnLst/>
            <a:rect l="l" t="t" r="r" b="b"/>
            <a:pathLst>
              <a:path w="28575" h="1434108">
                <a:moveTo>
                  <a:pt x="0" y="100330"/>
                </a:moveTo>
                <a:lnTo>
                  <a:pt x="3572" y="73797"/>
                </a:lnTo>
                <a:lnTo>
                  <a:pt x="7144" y="63149"/>
                </a:lnTo>
                <a:lnTo>
                  <a:pt x="10716" y="55215"/>
                </a:lnTo>
                <a:lnTo>
                  <a:pt x="14288" y="48727"/>
                </a:lnTo>
                <a:lnTo>
                  <a:pt x="17859" y="43192"/>
                </a:lnTo>
                <a:lnTo>
                  <a:pt x="21431" y="38353"/>
                </a:lnTo>
                <a:lnTo>
                  <a:pt x="25003" y="34058"/>
                </a:lnTo>
                <a:lnTo>
                  <a:pt x="28575" y="30206"/>
                </a:lnTo>
                <a:lnTo>
                  <a:pt x="28575" y="1403902"/>
                </a:lnTo>
                <a:lnTo>
                  <a:pt x="25003" y="1400050"/>
                </a:lnTo>
                <a:lnTo>
                  <a:pt x="21431" y="1395755"/>
                </a:lnTo>
                <a:lnTo>
                  <a:pt x="17859" y="1390916"/>
                </a:lnTo>
                <a:lnTo>
                  <a:pt x="14288" y="1385380"/>
                </a:lnTo>
                <a:lnTo>
                  <a:pt x="10716" y="1378893"/>
                </a:lnTo>
                <a:lnTo>
                  <a:pt x="7144" y="1370959"/>
                </a:lnTo>
                <a:lnTo>
                  <a:pt x="3572" y="1360311"/>
                </a:lnTo>
                <a:lnTo>
                  <a:pt x="0" y="1333778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>
            <a:alphaModFix amt="2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6931" y="1639342"/>
            <a:ext cx="279053" cy="279053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3629025" y="1682502"/>
            <a:ext cx="266033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700" b="1" kern="0" spc="-27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DAILY</a:t>
            </a:r>
            <a:endParaRPr lang="en-US" sz="2700" dirty="0"/>
          </a:p>
        </p:txBody>
      </p:sp>
      <p:sp>
        <p:nvSpPr>
          <p:cNvPr id="25" name="Text 21"/>
          <p:cNvSpPr/>
          <p:nvPr/>
        </p:nvSpPr>
        <p:spPr>
          <a:xfrm>
            <a:off x="3629025" y="2096393"/>
            <a:ext cx="2584323" cy="326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25"/>
              </a:lnSpc>
              <a:buNone/>
            </a:pP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Faith formation happens in </a:t>
            </a:r>
            <a:r>
              <a:rPr lang="en-US" sz="790" b="1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daily life</a:t>
            </a: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: meals, conversations, prayer, and witness.</a:t>
            </a:r>
            <a:endParaRPr lang="en-US" sz="790" dirty="0"/>
          </a:p>
        </p:txBody>
      </p:sp>
      <p:sp>
        <p:nvSpPr>
          <p:cNvPr id="26" name="Text 22"/>
          <p:cNvSpPr/>
          <p:nvPr/>
        </p:nvSpPr>
        <p:spPr>
          <a:xfrm>
            <a:off x="6108502" y="2721769"/>
            <a:ext cx="10723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74" dirty="0">
                <a:solidFill>
                  <a:srgbClr val="C9A227">
                    <a:alpha val="5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620" dirty="0"/>
          </a:p>
        </p:txBody>
      </p:sp>
      <p:sp>
        <p:nvSpPr>
          <p:cNvPr id="27" name="Text 23"/>
          <p:cNvSpPr/>
          <p:nvPr/>
        </p:nvSpPr>
        <p:spPr>
          <a:xfrm>
            <a:off x="400050" y="3063925"/>
            <a:ext cx="2914650" cy="1434108"/>
          </a:xfrm>
          <a:prstGeom prst="roundRect">
            <a:avLst>
              <a:gd name="adj" fmla="val 6996"/>
            </a:avLst>
          </a:prstGeom>
          <a:solidFill>
            <a:srgbClr val="243363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4"/>
          <p:cNvSpPr/>
          <p:nvPr/>
        </p:nvSpPr>
        <p:spPr>
          <a:xfrm>
            <a:off x="400050" y="3063925"/>
            <a:ext cx="28575" cy="1434108"/>
          </a:xfrm>
          <a:custGeom>
            <a:avLst/>
            <a:gdLst/>
            <a:ahLst/>
            <a:cxnLst/>
            <a:rect l="l" t="t" r="r" b="b"/>
            <a:pathLst>
              <a:path w="28575" h="1434108">
                <a:moveTo>
                  <a:pt x="0" y="100330"/>
                </a:moveTo>
                <a:lnTo>
                  <a:pt x="3572" y="73797"/>
                </a:lnTo>
                <a:lnTo>
                  <a:pt x="7144" y="63149"/>
                </a:lnTo>
                <a:lnTo>
                  <a:pt x="10716" y="55215"/>
                </a:lnTo>
                <a:lnTo>
                  <a:pt x="14288" y="48727"/>
                </a:lnTo>
                <a:lnTo>
                  <a:pt x="17859" y="43192"/>
                </a:lnTo>
                <a:lnTo>
                  <a:pt x="21431" y="38353"/>
                </a:lnTo>
                <a:lnTo>
                  <a:pt x="25003" y="34058"/>
                </a:lnTo>
                <a:lnTo>
                  <a:pt x="28575" y="30206"/>
                </a:lnTo>
                <a:lnTo>
                  <a:pt x="28575" y="1403902"/>
                </a:lnTo>
                <a:lnTo>
                  <a:pt x="25003" y="1400050"/>
                </a:lnTo>
                <a:lnTo>
                  <a:pt x="21431" y="1395755"/>
                </a:lnTo>
                <a:lnTo>
                  <a:pt x="17859" y="1390916"/>
                </a:lnTo>
                <a:lnTo>
                  <a:pt x="14288" y="1385380"/>
                </a:lnTo>
                <a:lnTo>
                  <a:pt x="10716" y="1378893"/>
                </a:lnTo>
                <a:lnTo>
                  <a:pt x="7144" y="1370959"/>
                </a:lnTo>
                <a:lnTo>
                  <a:pt x="3572" y="1360311"/>
                </a:lnTo>
                <a:lnTo>
                  <a:pt x="0" y="1333778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>
            <a:alphaModFix amt="22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97981" y="3187750"/>
            <a:ext cx="279053" cy="279053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600075" y="3230910"/>
            <a:ext cx="266033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700" b="1" kern="0" spc="-27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ALONGSIDE</a:t>
            </a:r>
            <a:endParaRPr lang="en-US" sz="2700" dirty="0"/>
          </a:p>
        </p:txBody>
      </p:sp>
      <p:sp>
        <p:nvSpPr>
          <p:cNvPr id="31" name="Text 26"/>
          <p:cNvSpPr/>
          <p:nvPr/>
        </p:nvSpPr>
        <p:spPr>
          <a:xfrm>
            <a:off x="600075" y="3644801"/>
            <a:ext cx="2584323" cy="326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25"/>
              </a:lnSpc>
              <a:buNone/>
            </a:pP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Accompaniment means </a:t>
            </a:r>
            <a:r>
              <a:rPr lang="en-US" sz="790" b="1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walking beside</a:t>
            </a: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not pushing from behind or watching from afar.</a:t>
            </a:r>
            <a:endParaRPr lang="en-US" sz="790" dirty="0"/>
          </a:p>
        </p:txBody>
      </p:sp>
      <p:sp>
        <p:nvSpPr>
          <p:cNvPr id="32" name="Text 27"/>
          <p:cNvSpPr/>
          <p:nvPr/>
        </p:nvSpPr>
        <p:spPr>
          <a:xfrm>
            <a:off x="3079552" y="4270177"/>
            <a:ext cx="10723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74" dirty="0">
                <a:solidFill>
                  <a:srgbClr val="C9A227">
                    <a:alpha val="5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620" dirty="0"/>
          </a:p>
        </p:txBody>
      </p:sp>
      <p:sp>
        <p:nvSpPr>
          <p:cNvPr id="33" name="Text 28"/>
          <p:cNvSpPr/>
          <p:nvPr/>
        </p:nvSpPr>
        <p:spPr>
          <a:xfrm>
            <a:off x="3429000" y="3063925"/>
            <a:ext cx="2914650" cy="1434108"/>
          </a:xfrm>
          <a:prstGeom prst="roundRect">
            <a:avLst>
              <a:gd name="adj" fmla="val 6996"/>
            </a:avLst>
          </a:prstGeom>
          <a:solidFill>
            <a:srgbClr val="243363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29"/>
          <p:cNvSpPr/>
          <p:nvPr/>
        </p:nvSpPr>
        <p:spPr>
          <a:xfrm>
            <a:off x="3429000" y="3063925"/>
            <a:ext cx="28575" cy="1434108"/>
          </a:xfrm>
          <a:custGeom>
            <a:avLst/>
            <a:gdLst/>
            <a:ahLst/>
            <a:cxnLst/>
            <a:rect l="l" t="t" r="r" b="b"/>
            <a:pathLst>
              <a:path w="28575" h="1434108">
                <a:moveTo>
                  <a:pt x="0" y="100330"/>
                </a:moveTo>
                <a:lnTo>
                  <a:pt x="3572" y="73797"/>
                </a:lnTo>
                <a:lnTo>
                  <a:pt x="7144" y="63149"/>
                </a:lnTo>
                <a:lnTo>
                  <a:pt x="10716" y="55215"/>
                </a:lnTo>
                <a:lnTo>
                  <a:pt x="14288" y="48727"/>
                </a:lnTo>
                <a:lnTo>
                  <a:pt x="17859" y="43192"/>
                </a:lnTo>
                <a:lnTo>
                  <a:pt x="21431" y="38353"/>
                </a:lnTo>
                <a:lnTo>
                  <a:pt x="25003" y="34058"/>
                </a:lnTo>
                <a:lnTo>
                  <a:pt x="28575" y="30206"/>
                </a:lnTo>
                <a:lnTo>
                  <a:pt x="28575" y="1403902"/>
                </a:lnTo>
                <a:lnTo>
                  <a:pt x="25003" y="1400050"/>
                </a:lnTo>
                <a:lnTo>
                  <a:pt x="21431" y="1395755"/>
                </a:lnTo>
                <a:lnTo>
                  <a:pt x="17859" y="1390916"/>
                </a:lnTo>
                <a:lnTo>
                  <a:pt x="14288" y="1385380"/>
                </a:lnTo>
                <a:lnTo>
                  <a:pt x="10716" y="1378893"/>
                </a:lnTo>
                <a:lnTo>
                  <a:pt x="7144" y="1370959"/>
                </a:lnTo>
                <a:lnTo>
                  <a:pt x="3572" y="1360311"/>
                </a:lnTo>
                <a:lnTo>
                  <a:pt x="0" y="1333778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5" name="Image 3" descr="preencoded.png"/>
          <p:cNvPicPr>
            <a:picLocks noChangeAspect="1"/>
          </p:cNvPicPr>
          <p:nvPr/>
        </p:nvPicPr>
        <p:blipFill>
          <a:blip>
            <a:alphaModFix amt="22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6931" y="3187750"/>
            <a:ext cx="279053" cy="279053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3629025" y="3230910"/>
            <a:ext cx="266033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700" b="1" kern="0" spc="-27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RENEWED</a:t>
            </a:r>
            <a:endParaRPr lang="en-US" sz="2700" dirty="0"/>
          </a:p>
        </p:txBody>
      </p:sp>
      <p:sp>
        <p:nvSpPr>
          <p:cNvPr id="37" name="Text 31"/>
          <p:cNvSpPr/>
          <p:nvPr/>
        </p:nvSpPr>
        <p:spPr>
          <a:xfrm>
            <a:off x="3629025" y="3644801"/>
            <a:ext cx="2584323" cy="326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25"/>
              </a:lnSpc>
              <a:buNone/>
            </a:pP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process is an invitation for </a:t>
            </a:r>
            <a:r>
              <a:rPr lang="en-US" sz="790" b="1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faith to grow</a:t>
            </a: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not just your child's.</a:t>
            </a:r>
            <a:endParaRPr lang="en-US" sz="790" dirty="0"/>
          </a:p>
        </p:txBody>
      </p:sp>
      <p:sp>
        <p:nvSpPr>
          <p:cNvPr id="38" name="Text 32"/>
          <p:cNvSpPr/>
          <p:nvPr/>
        </p:nvSpPr>
        <p:spPr>
          <a:xfrm>
            <a:off x="6108502" y="4270177"/>
            <a:ext cx="10723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74" dirty="0">
                <a:solidFill>
                  <a:srgbClr val="C9A227">
                    <a:alpha val="5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620" dirty="0"/>
          </a:p>
        </p:txBody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7557" y="4689583"/>
            <a:ext cx="132588" cy="132588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607963" y="4626173"/>
            <a:ext cx="5850401" cy="272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22"/>
              </a:lnSpc>
              <a:buNone/>
            </a:pPr>
            <a:r>
              <a:rPr lang="en-US" sz="73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greatest gift you give your child is not a program — it's your own lived faith.</a:t>
            </a:r>
            <a:r>
              <a:rPr lang="en-US" sz="73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730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Diocese of Des Moines walks with you every step of this journey.</a:t>
            </a:r>
            <a:endParaRPr lang="en-US" sz="73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30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227"/>
              </a:gs>
              <a:gs pos="50000">
                <a:srgbClr val="E8C04A"/>
              </a:gs>
              <a:gs pos="80000">
                <a:srgbClr val="C9A227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0" y="512192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40000">
                <a:srgbClr val="C9A227">
                  <a:alpha val="25000"/>
                </a:srgbClr>
              </a:gs>
              <a:gs pos="60000">
                <a:srgbClr val="C9A227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147417" y="271760"/>
            <a:ext cx="2905997" cy="180231"/>
          </a:xfrm>
          <a:prstGeom prst="roundRect">
            <a:avLst>
              <a:gd name="adj" fmla="val 79626"/>
            </a:avLst>
          </a:prstGeom>
          <a:solidFill>
            <a:srgbClr val="C9A227">
              <a:alpha val="15000"/>
            </a:srgbClr>
          </a:solidFill>
          <a:ln w="9525">
            <a:solidFill>
              <a:srgbClr val="C9A227">
                <a:alpha val="30000"/>
              </a:srgbClr>
            </a:solidFill>
          </a:ln>
        </p:spPr>
        <p:txBody>
          <a:bodyPr wrap="none" lIns="165070" tIns="21590" rIns="86360" bIns="21590" rtlCol="0" anchor="ctr"/>
          <a:lstStyle/>
          <a:p>
            <a:pPr marL="0" indent="0" algn="l">
              <a:buNone/>
            </a:pPr>
            <a:r>
              <a:rPr lang="en-US" sz="620" b="1" kern="0" spc="50" dirty="0">
                <a:solidFill>
                  <a:srgbClr val="E8C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DIOCESE OF DES MOINES · CONFIRMATION PREPARATION</a:t>
            </a:r>
            <a:endParaRPr lang="en-US" sz="62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0168" y="295582"/>
            <a:ext cx="132588" cy="13258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948014" y="522982"/>
            <a:ext cx="3247824" cy="296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35"/>
              </a:lnSpc>
              <a:spcBef>
                <a:spcPts val="560"/>
              </a:spcBef>
              <a:spcAft>
                <a:spcPts val="230"/>
              </a:spcAft>
              <a:buNone/>
            </a:pPr>
            <a:r>
              <a:rPr lang="en-US" sz="2030" b="1" kern="0" spc="-20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Practical Guide for Families</a:t>
            </a:r>
            <a:endParaRPr lang="en-US" sz="2030" dirty="0"/>
          </a:p>
        </p:txBody>
      </p:sp>
      <p:sp>
        <p:nvSpPr>
          <p:cNvPr id="10" name="Text 7"/>
          <p:cNvSpPr/>
          <p:nvPr/>
        </p:nvSpPr>
        <p:spPr>
          <a:xfrm>
            <a:off x="3566659" y="848469"/>
            <a:ext cx="201053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Here is how our parish journey unfolds.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4314825" y="1120229"/>
            <a:ext cx="514350" cy="13841"/>
          </a:xfrm>
          <a:prstGeom prst="roundRect">
            <a:avLst>
              <a:gd name="adj" fmla="val 100932"/>
            </a:avLst>
          </a:prstGeom>
          <a:solidFill>
            <a:srgbClr val="C9A227">
              <a:alpha val="8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400050" y="1334691"/>
            <a:ext cx="1546771" cy="3130748"/>
          </a:xfrm>
          <a:prstGeom prst="roundRect">
            <a:avLst>
              <a:gd name="adj" fmla="val 4598"/>
            </a:avLst>
          </a:prstGeom>
          <a:solidFill>
            <a:srgbClr val="243363"/>
          </a:solidFill>
          <a:ln w="9525">
            <a:solidFill>
              <a:srgbClr val="C9A227">
                <a:alpha val="1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523875" y="1472357"/>
            <a:ext cx="271760" cy="298936"/>
          </a:xfrm>
          <a:prstGeom prst="ellipse">
            <a:avLst/>
          </a:prstGeom>
          <a:solidFill>
            <a:srgbClr val="C9A227"/>
          </a:solidFill>
          <a:ln/>
          <a:effectLst>
            <a:outerShdw blurRad="57150" dist="13970" dir="5400000" algn="bl" rotWithShape="0">
              <a:srgbClr val="C9A227">
                <a:alpha val="40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1B2A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1</a:t>
            </a:r>
            <a:endParaRPr lang="en-US" sz="96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alphaModFix amt="8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5" y="1536502"/>
            <a:ext cx="143470" cy="143470"/>
          </a:xfrm>
          <a:prstGeom prst="rect">
            <a:avLst/>
          </a:prstGeom>
        </p:spPr>
      </p:pic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alphaModFix amt="85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426" y="1536502"/>
            <a:ext cx="143470" cy="14347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23875" y="1815108"/>
            <a:ext cx="1428542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5"/>
              </a:lnSpc>
              <a:buNone/>
            </a:pPr>
            <a:r>
              <a:rPr lang="en-US" sz="820" b="1" kern="0" spc="8" dirty="0">
                <a:solidFill>
                  <a:srgbClr val="E8C0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Monthly Formation Sessions</a:t>
            </a:r>
            <a:endParaRPr lang="en-US" sz="820" dirty="0"/>
          </a:p>
        </p:txBody>
      </p:sp>
      <p:sp>
        <p:nvSpPr>
          <p:cNvPr id="17" name="Text 12"/>
          <p:cNvSpPr/>
          <p:nvPr/>
        </p:nvSpPr>
        <p:spPr>
          <a:xfrm>
            <a:off x="523875" y="2002482"/>
            <a:ext cx="1325103" cy="419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and your child attends monthly catechetical gatherings tied to each theme of the eleven-month journey.</a:t>
            </a:r>
            <a:endParaRPr lang="en-US" sz="700" dirty="0"/>
          </a:p>
        </p:txBody>
      </p:sp>
      <p:sp>
        <p:nvSpPr>
          <p:cNvPr id="18" name="Text 13"/>
          <p:cNvSpPr/>
          <p:nvPr/>
        </p:nvSpPr>
        <p:spPr>
          <a:xfrm>
            <a:off x="513147" y="4225082"/>
            <a:ext cx="1094208" cy="113407"/>
          </a:xfrm>
          <a:prstGeom prst="roundRect">
            <a:avLst>
              <a:gd name="adj" fmla="val 25757"/>
            </a:avLst>
          </a:prstGeom>
          <a:solidFill>
            <a:srgbClr val="C9A227">
              <a:alpha val="15000"/>
            </a:srgb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9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· 11 SESSIONS</a:t>
            </a:r>
            <a:endParaRPr lang="en-US" sz="59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>
            <a:alphaModFix amt="55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80762" y="2905432"/>
            <a:ext cx="132588" cy="13258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2147441" y="1334691"/>
            <a:ext cx="1546771" cy="3130748"/>
          </a:xfrm>
          <a:prstGeom prst="roundRect">
            <a:avLst>
              <a:gd name="adj" fmla="val 4598"/>
            </a:avLst>
          </a:prstGeom>
          <a:solidFill>
            <a:srgbClr val="243363"/>
          </a:solidFill>
          <a:ln w="9525">
            <a:solidFill>
              <a:srgbClr val="C9A227">
                <a:alpha val="1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5"/>
          <p:cNvSpPr/>
          <p:nvPr/>
        </p:nvSpPr>
        <p:spPr>
          <a:xfrm>
            <a:off x="2271266" y="1472357"/>
            <a:ext cx="271760" cy="298936"/>
          </a:xfrm>
          <a:prstGeom prst="ellipse">
            <a:avLst/>
          </a:prstGeom>
          <a:solidFill>
            <a:srgbClr val="C9A227"/>
          </a:solidFill>
          <a:ln/>
          <a:effectLst>
            <a:outerShdw blurRad="57150" dist="13970" dir="5400000" algn="bl" rotWithShape="0">
              <a:srgbClr val="C9A227">
                <a:alpha val="40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1B2A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2</a:t>
            </a:r>
            <a:endParaRPr lang="en-US" sz="96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alphaModFix amt="85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86186" y="1536502"/>
            <a:ext cx="143470" cy="14347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271266" y="1815108"/>
            <a:ext cx="842620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5"/>
              </a:lnSpc>
              <a:buNone/>
            </a:pPr>
            <a:r>
              <a:rPr lang="en-US" sz="820" b="1" kern="0" spc="8" dirty="0">
                <a:solidFill>
                  <a:srgbClr val="E8C0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Family Activities</a:t>
            </a:r>
            <a:endParaRPr lang="en-US" sz="820" dirty="0"/>
          </a:p>
        </p:txBody>
      </p:sp>
      <p:sp>
        <p:nvSpPr>
          <p:cNvPr id="24" name="Text 17"/>
          <p:cNvSpPr/>
          <p:nvPr/>
        </p:nvSpPr>
        <p:spPr>
          <a:xfrm>
            <a:off x="2271266" y="2002482"/>
            <a:ext cx="1325103" cy="559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Family Guide includes ways to engage the resources your parish will provide you and your child as well as discussion prompts designed for use in the home,.</a:t>
            </a:r>
            <a:endParaRPr lang="en-US" sz="700" dirty="0"/>
          </a:p>
        </p:txBody>
      </p:sp>
      <p:sp>
        <p:nvSpPr>
          <p:cNvPr id="25" name="Text 18"/>
          <p:cNvSpPr/>
          <p:nvPr/>
        </p:nvSpPr>
        <p:spPr>
          <a:xfrm>
            <a:off x="2259775" y="4225082"/>
            <a:ext cx="1172084" cy="113407"/>
          </a:xfrm>
          <a:prstGeom prst="roundRect">
            <a:avLst>
              <a:gd name="adj" fmla="val 25757"/>
            </a:avLst>
          </a:prstGeom>
          <a:solidFill>
            <a:srgbClr val="C9A227">
              <a:alpha val="15000"/>
            </a:srgb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9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 HOME · FAMILY GUIDE</a:t>
            </a:r>
            <a:endParaRPr lang="en-US" sz="590" dirty="0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>
            <a:alphaModFix amt="55000"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28153" y="2905432"/>
            <a:ext cx="132588" cy="13258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3894832" y="1334691"/>
            <a:ext cx="1450628" cy="3130748"/>
          </a:xfrm>
          <a:prstGeom prst="roundRect">
            <a:avLst>
              <a:gd name="adj" fmla="val 4903"/>
            </a:avLst>
          </a:prstGeom>
          <a:solidFill>
            <a:srgbClr val="243363"/>
          </a:solidFill>
          <a:ln w="9525">
            <a:solidFill>
              <a:srgbClr val="C9A227">
                <a:alpha val="1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0"/>
          <p:cNvSpPr/>
          <p:nvPr/>
        </p:nvSpPr>
        <p:spPr>
          <a:xfrm>
            <a:off x="4018657" y="1472357"/>
            <a:ext cx="271760" cy="298936"/>
          </a:xfrm>
          <a:prstGeom prst="ellipse">
            <a:avLst/>
          </a:prstGeom>
          <a:solidFill>
            <a:srgbClr val="C9A227"/>
          </a:solidFill>
          <a:ln/>
          <a:effectLst>
            <a:outerShdw blurRad="57150" dist="13970" dir="5400000" algn="bl" rotWithShape="0">
              <a:srgbClr val="C9A227">
                <a:alpha val="40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1B2A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3</a:t>
            </a:r>
            <a:endParaRPr lang="en-US" sz="960" dirty="0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>
            <a:alphaModFix amt="85000"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33577" y="1536502"/>
            <a:ext cx="143470" cy="143470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4018657" y="1815108"/>
            <a:ext cx="812825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5"/>
              </a:lnSpc>
              <a:buNone/>
            </a:pPr>
            <a:r>
              <a:rPr lang="en-US" sz="820" b="1" kern="0" spc="8" dirty="0">
                <a:solidFill>
                  <a:srgbClr val="E8C0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Prayer Together</a:t>
            </a:r>
            <a:endParaRPr lang="en-US" sz="820" dirty="0"/>
          </a:p>
        </p:txBody>
      </p:sp>
      <p:sp>
        <p:nvSpPr>
          <p:cNvPr id="31" name="Text 22"/>
          <p:cNvSpPr/>
          <p:nvPr/>
        </p:nvSpPr>
        <p:spPr>
          <a:xfrm>
            <a:off x="4018657" y="2002482"/>
            <a:ext cx="1227037" cy="559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Each month includes a dedicated family prayer practice tied directly to that month's formation theme.</a:t>
            </a:r>
            <a:endParaRPr lang="en-US" sz="700" dirty="0"/>
          </a:p>
        </p:txBody>
      </p:sp>
      <p:sp>
        <p:nvSpPr>
          <p:cNvPr id="32" name="Text 23"/>
          <p:cNvSpPr/>
          <p:nvPr/>
        </p:nvSpPr>
        <p:spPr>
          <a:xfrm>
            <a:off x="4018657" y="4112865"/>
            <a:ext cx="848469" cy="248186"/>
          </a:xfrm>
          <a:prstGeom prst="roundRect">
            <a:avLst>
              <a:gd name="adj" fmla="val 11769"/>
            </a:avLst>
          </a:prstGeom>
          <a:solidFill>
            <a:srgbClr val="C9A227">
              <a:alpha val="15000"/>
            </a:srgb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9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· FAMILY PRAYER</a:t>
            </a:r>
            <a:endParaRPr lang="en-US" sz="590" dirty="0"/>
          </a:p>
        </p:txBody>
      </p:sp>
      <p:pic>
        <p:nvPicPr>
          <p:cNvPr id="33" name="Image 7" descr="preencoded.png"/>
          <p:cNvPicPr>
            <a:picLocks noChangeAspect="1"/>
          </p:cNvPicPr>
          <p:nvPr/>
        </p:nvPicPr>
        <p:blipFill>
          <a:blip>
            <a:alphaModFix amt="55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79402" y="2905432"/>
            <a:ext cx="132588" cy="132588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5546080" y="1334691"/>
            <a:ext cx="1450479" cy="3130748"/>
          </a:xfrm>
          <a:prstGeom prst="roundRect">
            <a:avLst>
              <a:gd name="adj" fmla="val 4903"/>
            </a:avLst>
          </a:prstGeom>
          <a:solidFill>
            <a:srgbClr val="243363"/>
          </a:solidFill>
          <a:ln w="9525">
            <a:solidFill>
              <a:srgbClr val="C9A227">
                <a:alpha val="1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25"/>
          <p:cNvSpPr/>
          <p:nvPr/>
        </p:nvSpPr>
        <p:spPr>
          <a:xfrm>
            <a:off x="5669905" y="1472357"/>
            <a:ext cx="271760" cy="298936"/>
          </a:xfrm>
          <a:prstGeom prst="ellipse">
            <a:avLst/>
          </a:prstGeom>
          <a:solidFill>
            <a:srgbClr val="C9A227"/>
          </a:solidFill>
          <a:ln/>
          <a:effectLst>
            <a:outerShdw blurRad="57150" dist="13970" dir="5400000" algn="bl" rotWithShape="0">
              <a:srgbClr val="C9A227">
                <a:alpha val="40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1B2A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4</a:t>
            </a:r>
            <a:endParaRPr lang="en-US" sz="960" dirty="0"/>
          </a:p>
        </p:txBody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>
            <a:alphaModFix amt="85000"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84825" y="1536502"/>
            <a:ext cx="143470" cy="143470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5669905" y="1815108"/>
            <a:ext cx="801038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5"/>
              </a:lnSpc>
              <a:buNone/>
            </a:pPr>
            <a:r>
              <a:rPr lang="en-US" sz="820" b="1" kern="0" spc="8" dirty="0">
                <a:solidFill>
                  <a:srgbClr val="E8C0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Service Projects</a:t>
            </a:r>
            <a:endParaRPr lang="en-US" sz="820" dirty="0"/>
          </a:p>
        </p:txBody>
      </p:sp>
      <p:sp>
        <p:nvSpPr>
          <p:cNvPr id="38" name="Text 27"/>
          <p:cNvSpPr/>
          <p:nvPr/>
        </p:nvSpPr>
        <p:spPr>
          <a:xfrm>
            <a:off x="5669905" y="2002482"/>
            <a:ext cx="1226885" cy="559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Months 4 and 9 include family Works of Mercy — hands-on service in our parish and wider community.</a:t>
            </a:r>
            <a:endParaRPr lang="en-US" sz="700" dirty="0"/>
          </a:p>
        </p:txBody>
      </p:sp>
      <p:sp>
        <p:nvSpPr>
          <p:cNvPr id="39" name="Text 28"/>
          <p:cNvSpPr/>
          <p:nvPr/>
        </p:nvSpPr>
        <p:spPr>
          <a:xfrm>
            <a:off x="5658905" y="4225082"/>
            <a:ext cx="1121988" cy="113407"/>
          </a:xfrm>
          <a:prstGeom prst="roundRect">
            <a:avLst>
              <a:gd name="adj" fmla="val 25757"/>
            </a:avLst>
          </a:prstGeom>
          <a:solidFill>
            <a:srgbClr val="C9A227">
              <a:alpha val="15000"/>
            </a:srgb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9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MONTHS 4 &amp; 9 · SERVICE</a:t>
            </a:r>
            <a:endParaRPr lang="en-US" sz="590" dirty="0"/>
          </a:p>
        </p:txBody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>
            <a:alphaModFix amt="55000"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30501" y="2905432"/>
            <a:ext cx="132588" cy="132588"/>
          </a:xfrm>
          <a:prstGeom prst="rect">
            <a:avLst/>
          </a:prstGeom>
        </p:spPr>
      </p:pic>
      <p:sp>
        <p:nvSpPr>
          <p:cNvPr id="41" name="Text 29"/>
          <p:cNvSpPr/>
          <p:nvPr/>
        </p:nvSpPr>
        <p:spPr>
          <a:xfrm>
            <a:off x="7197179" y="1334691"/>
            <a:ext cx="1546771" cy="3130748"/>
          </a:xfrm>
          <a:prstGeom prst="roundRect">
            <a:avLst>
              <a:gd name="adj" fmla="val 4598"/>
            </a:avLst>
          </a:prstGeom>
          <a:gradFill rotWithShape="1">
            <a:gsLst>
              <a:gs pos="0">
                <a:srgbClr val="2C3D74"/>
              </a:gs>
              <a:gs pos="100000">
                <a:srgbClr val="243363"/>
              </a:gs>
            </a:gsLst>
            <a:lin ang="4200000" scaled="1"/>
          </a:gradFill>
          <a:ln w="9525">
            <a:solidFill>
              <a:srgbClr val="E8C04A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2" name="Text 30"/>
          <p:cNvSpPr/>
          <p:nvPr/>
        </p:nvSpPr>
        <p:spPr>
          <a:xfrm>
            <a:off x="7321004" y="1472357"/>
            <a:ext cx="271760" cy="298936"/>
          </a:xfrm>
          <a:prstGeom prst="ellipse">
            <a:avLst/>
          </a:prstGeom>
          <a:gradFill rotWithShape="1">
            <a:gsLst>
              <a:gs pos="0">
                <a:srgbClr val="E8C04A"/>
              </a:gs>
              <a:gs pos="100000">
                <a:srgbClr val="C9A227"/>
              </a:gs>
            </a:gsLst>
            <a:lin ang="2700000" scaled="1"/>
          </a:gradFill>
          <a:ln/>
          <a:effectLst>
            <a:outerShdw blurRad="86360" dist="21590" dir="5400000" algn="bl" rotWithShape="0">
              <a:srgbClr val="C9A227">
                <a:alpha val="55000"/>
              </a:srgbClr>
            </a:outerShdw>
          </a:effectLst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960" b="1" dirty="0">
                <a:solidFill>
                  <a:srgbClr val="1B2A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5</a:t>
            </a:r>
            <a:endParaRPr lang="en-US" sz="960" dirty="0"/>
          </a:p>
        </p:txBody>
      </p:sp>
      <p:pic>
        <p:nvPicPr>
          <p:cNvPr id="43" name="Image 10" descr="preencoded.png"/>
          <p:cNvPicPr>
            <a:picLocks noChangeAspect="1"/>
          </p:cNvPicPr>
          <p:nvPr/>
        </p:nvPicPr>
        <p:blipFill>
          <a:blip>
            <a:alphaModFix amt="85000"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635925" y="1536502"/>
            <a:ext cx="143470" cy="143470"/>
          </a:xfrm>
          <a:prstGeom prst="rect">
            <a:avLst/>
          </a:prstGeom>
        </p:spPr>
      </p:pic>
      <p:sp>
        <p:nvSpPr>
          <p:cNvPr id="44" name="Text 31"/>
          <p:cNvSpPr/>
          <p:nvPr/>
        </p:nvSpPr>
        <p:spPr>
          <a:xfrm>
            <a:off x="7321004" y="1815108"/>
            <a:ext cx="1121420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5"/>
              </a:lnSpc>
              <a:buNone/>
            </a:pPr>
            <a:r>
              <a:rPr lang="en-US" sz="820" b="1" kern="0" spc="8" dirty="0">
                <a:solidFill>
                  <a:srgbClr val="E8C04A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Retreat &amp; Celebration</a:t>
            </a:r>
            <a:endParaRPr lang="en-US" sz="820" dirty="0"/>
          </a:p>
        </p:txBody>
      </p:sp>
      <p:sp>
        <p:nvSpPr>
          <p:cNvPr id="45" name="Text 32"/>
          <p:cNvSpPr/>
          <p:nvPr/>
        </p:nvSpPr>
        <p:spPr>
          <a:xfrm>
            <a:off x="7321004" y="2002482"/>
            <a:ext cx="1325103" cy="559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C8D4E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7 or 8 retreat offers a deep personal encounter with Jesus, followed by the joyful celebration of Confirmation in Month 11.</a:t>
            </a:r>
            <a:endParaRPr lang="en-US" sz="700" dirty="0"/>
          </a:p>
        </p:txBody>
      </p:sp>
      <p:sp>
        <p:nvSpPr>
          <p:cNvPr id="46" name="Text 33"/>
          <p:cNvSpPr/>
          <p:nvPr/>
        </p:nvSpPr>
        <p:spPr>
          <a:xfrm>
            <a:off x="7321004" y="4112865"/>
            <a:ext cx="1210121" cy="248186"/>
          </a:xfrm>
          <a:prstGeom prst="roundRect">
            <a:avLst>
              <a:gd name="adj" fmla="val 11769"/>
            </a:avLst>
          </a:prstGeom>
          <a:solidFill>
            <a:srgbClr val="C9A227"/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9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8 RETREAT · MONTH 11</a:t>
            </a:r>
            <a:endParaRPr lang="en-US" sz="590" dirty="0"/>
          </a:p>
        </p:txBody>
      </p:sp>
      <p:sp>
        <p:nvSpPr>
          <p:cNvPr id="47" name="Text 34"/>
          <p:cNvSpPr/>
          <p:nvPr/>
        </p:nvSpPr>
        <p:spPr>
          <a:xfrm>
            <a:off x="400050" y="4622899"/>
            <a:ext cx="8343900" cy="9525"/>
          </a:xfrm>
          <a:prstGeom prst="rect">
            <a:avLst/>
          </a:prstGeom>
          <a:solidFill>
            <a:srgbClr val="C9A227">
              <a:alpha val="14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9" name="Text 35"/>
          <p:cNvSpPr/>
          <p:nvPr/>
        </p:nvSpPr>
        <p:spPr>
          <a:xfrm>
            <a:off x="2086221" y="4746724"/>
            <a:ext cx="497141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095"/>
              </a:lnSpc>
              <a:buNone/>
            </a:pPr>
            <a:r>
              <a:rPr lang="en-US" sz="730" i="1" kern="0" spc="7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Each step builds on the last — forming a complete, family-centered journey from Baptism to Confirmation and beyond.</a:t>
            </a:r>
            <a:endParaRPr lang="en-US" sz="73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C1223">
                  <a:alpha val="97000"/>
                </a:srgbClr>
              </a:gs>
              <a:gs pos="35000">
                <a:srgbClr val="121C37">
                  <a:alpha val="93000"/>
                </a:srgbClr>
              </a:gs>
              <a:gs pos="65000">
                <a:srgbClr val="1B2A4A">
                  <a:alpha val="80000"/>
                </a:srgbClr>
              </a:gs>
              <a:gs pos="100000">
                <a:srgbClr val="1B2A4A">
                  <a:alpha val="72000"/>
                </a:srgbClr>
              </a:gs>
            </a:gsLst>
            <a:lin ang="16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57015" y="3286720"/>
            <a:ext cx="6429970" cy="939403"/>
          </a:xfrm>
          <a:prstGeom prst="roundRect">
            <a:avLst>
              <a:gd name="adj" fmla="val 49247"/>
            </a:avLst>
          </a:prstGeom>
          <a:gradFill rotWithShape="1">
            <a:gsLst>
              <a:gs pos="0">
                <a:srgbClr val="C9A227">
                  <a:alpha val="22000"/>
                </a:srgbClr>
              </a:gs>
              <a:gs pos="50000">
                <a:srgbClr val="C9A227">
                  <a:alpha val="7000"/>
                </a:srgbClr>
              </a:gs>
              <a:gs pos="8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2428875" y="0"/>
            <a:ext cx="4286250" cy="1286470"/>
          </a:xfrm>
          <a:prstGeom prst="roundRect">
            <a:avLst>
              <a:gd name="adj" fmla="val 71078"/>
            </a:avLst>
          </a:prstGeom>
          <a:gradFill rotWithShape="1">
            <a:gsLst>
              <a:gs pos="0">
                <a:srgbClr val="C9A227">
                  <a:alpha val="13000"/>
                </a:srgbClr>
              </a:gs>
              <a:gs pos="75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0550" y="1149995"/>
            <a:ext cx="342900" cy="3429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517059" y="1621036"/>
            <a:ext cx="4109732" cy="409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23"/>
              </a:lnSpc>
              <a:spcAft>
                <a:spcPts val="560"/>
              </a:spcAft>
              <a:buNone/>
            </a:pPr>
            <a:r>
              <a:rPr lang="en-US" sz="2930" b="1" kern="0" spc="59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Let's Begin — Together</a:t>
            </a:r>
            <a:endParaRPr lang="en-US" sz="2930" dirty="0"/>
          </a:p>
        </p:txBody>
      </p:sp>
      <p:sp>
        <p:nvSpPr>
          <p:cNvPr id="7" name="Text 4"/>
          <p:cNvSpPr/>
          <p:nvPr/>
        </p:nvSpPr>
        <p:spPr>
          <a:xfrm>
            <a:off x="4143375" y="2101304"/>
            <a:ext cx="857250" cy="13841"/>
          </a:xfrm>
          <a:prstGeom prst="roundRect">
            <a:avLst>
              <a:gd name="adj" fmla="val 100932"/>
            </a:avLst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C9A227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2301913" y="2258616"/>
            <a:ext cx="4540175" cy="53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99"/>
              </a:lnSpc>
              <a:spcAft>
                <a:spcPts val="1580"/>
              </a:spcAft>
              <a:buNone/>
            </a:pPr>
            <a:r>
              <a:rPr lang="en-US" sz="1290" dirty="0">
                <a:solidFill>
                  <a:srgbClr val="F4EFE6">
                    <a:alpha val="97000"/>
                  </a:srgbClr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"Your 'yes' as a parent is the most important gift you give your child on their journey to Confirmation."</a:t>
            </a:r>
            <a:endParaRPr lang="en-US" sz="1290" dirty="0"/>
          </a:p>
        </p:txBody>
      </p:sp>
      <p:sp>
        <p:nvSpPr>
          <p:cNvPr id="9" name="Text 6"/>
          <p:cNvSpPr/>
          <p:nvPr/>
        </p:nvSpPr>
        <p:spPr>
          <a:xfrm>
            <a:off x="3734745" y="2967038"/>
            <a:ext cx="2017410" cy="1866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980" b="1" kern="0" spc="39" dirty="0">
                <a:solidFill>
                  <a:srgbClr val="E8C5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Commit to the monthly sessions</a:t>
            </a:r>
            <a:endParaRPr lang="en-US" sz="98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0052" y="2994059"/>
            <a:ext cx="132588" cy="13258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38699" y="3218408"/>
            <a:ext cx="2543577" cy="1866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980" b="1" kern="0" spc="39" dirty="0">
                <a:solidFill>
                  <a:srgbClr val="E8C5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Bring the parish resources home and use it</a:t>
            </a:r>
            <a:endParaRPr lang="en-US" sz="98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0885" y="3245429"/>
            <a:ext cx="132588" cy="1325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98532" y="3469779"/>
            <a:ext cx="2470071" cy="1866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980" b="1" kern="0" spc="39" dirty="0">
                <a:solidFill>
                  <a:srgbClr val="E8C5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Pray with and for your child every day</a:t>
            </a:r>
            <a:endParaRPr lang="en-US" sz="98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54223" y="3496800"/>
            <a:ext cx="132588" cy="13258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613690" y="3827859"/>
            <a:ext cx="3916620" cy="165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05"/>
              </a:lnSpc>
              <a:buNone/>
            </a:pPr>
            <a:r>
              <a:rPr lang="en-US" sz="870" i="1" kern="0" spc="9" dirty="0">
                <a:solidFill>
                  <a:srgbClr val="A8B4CC">
                    <a:alpha val="88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Holy Spirit is already at work in your family. This year, we help you see it.</a:t>
            </a:r>
            <a:endParaRPr lang="en-US" sz="87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alphaModFix amt="22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2070" y="4428530"/>
            <a:ext cx="342900" cy="342900"/>
          </a:xfrm>
          <a:prstGeom prst="rect">
            <a:avLst/>
          </a:prstGeom>
        </p:spPr>
      </p:pic>
      <p:pic>
        <p:nvPicPr>
          <p:cNvPr id="17" name="Image 5" descr="preencoded.png"/>
          <p:cNvPicPr>
            <a:picLocks noChangeAspect="1"/>
          </p:cNvPicPr>
          <p:nvPr/>
        </p:nvPicPr>
        <p:blipFill>
          <a:blip>
            <a:alphaModFix amt="22000"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29030" y="4428530"/>
            <a:ext cx="342900" cy="34290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0" y="4814590"/>
            <a:ext cx="9144000" cy="328910"/>
          </a:xfrm>
          <a:prstGeom prst="rect">
            <a:avLst/>
          </a:prstGeom>
          <a:solidFill>
            <a:srgbClr val="0C1223">
              <a:alpha val="7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1"/>
          <p:cNvSpPr/>
          <p:nvPr/>
        </p:nvSpPr>
        <p:spPr>
          <a:xfrm>
            <a:off x="0" y="4814590"/>
            <a:ext cx="9144000" cy="9525"/>
          </a:xfrm>
          <a:prstGeom prst="rect">
            <a:avLst/>
          </a:prstGeom>
          <a:solidFill>
            <a:srgbClr val="C9A227">
              <a:alpha val="22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>
            <a:alphaModFix amt="70000"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81458" y="4917439"/>
            <a:ext cx="132588" cy="132588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2842938" y="4899562"/>
            <a:ext cx="3458125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85"/>
              </a:lnSpc>
              <a:buNone/>
            </a:pPr>
            <a:r>
              <a:rPr lang="en-US" sz="7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Questions? Speak with your parish Confirmation coordinator tonight.</a:t>
            </a:r>
            <a:endParaRPr lang="en-US" sz="79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>
            <a:alphaModFix amt="70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29954" y="4917439"/>
            <a:ext cx="132588" cy="132588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0" y="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227"/>
              </a:gs>
              <a:gs pos="50000">
                <a:srgbClr val="E8C560"/>
              </a:gs>
              <a:gs pos="70000">
                <a:srgbClr val="C9A227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21C34">
                  <a:alpha val="88000"/>
                </a:srgbClr>
              </a:gs>
              <a:gs pos="50000">
                <a:srgbClr val="1B1208">
                  <a:alpha val="75000"/>
                </a:srgbClr>
              </a:gs>
              <a:gs pos="100000">
                <a:srgbClr val="121C34">
                  <a:alpha val="90000"/>
                </a:srgbClr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512192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227">
                  <a:alpha val="50000"/>
                </a:srgbClr>
              </a:gs>
              <a:gs pos="70000">
                <a:srgbClr val="C9A227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3154412" y="318641"/>
            <a:ext cx="457200" cy="7590"/>
          </a:xfrm>
          <a:prstGeom prst="rect">
            <a:avLst/>
          </a:prstGeom>
          <a:solidFill>
            <a:srgbClr val="C9A227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97932" y="257770"/>
            <a:ext cx="192278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020"/>
              </a:lnSpc>
              <a:buNone/>
            </a:pPr>
            <a:r>
              <a:rPr lang="en-US" sz="680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WELCOME — WHY WE'RE HERE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532239" y="318641"/>
            <a:ext cx="457200" cy="7590"/>
          </a:xfrm>
          <a:prstGeom prst="rect">
            <a:avLst/>
          </a:prstGeom>
          <a:solidFill>
            <a:srgbClr val="C9A227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214140" y="1047155"/>
            <a:ext cx="6715720" cy="2223343"/>
          </a:xfrm>
          <a:prstGeom prst="roundRect">
            <a:avLst>
              <a:gd name="adj" fmla="val 1314"/>
            </a:avLst>
          </a:prstGeom>
          <a:solidFill>
            <a:srgbClr val="F4EFE6">
              <a:alpha val="10000"/>
            </a:srgbClr>
          </a:solidFill>
          <a:ln w="9525">
            <a:solidFill>
              <a:srgbClr val="C9A227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595735" y="856059"/>
            <a:ext cx="399581" cy="857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750"/>
              </a:lnSpc>
              <a:buNone/>
            </a:pPr>
            <a:r>
              <a:rPr lang="en-US" sz="6750" dirty="0">
                <a:solidFill>
                  <a:srgbClr val="C9A227">
                    <a:alpha val="55000"/>
                  </a:srgbClr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“</a:t>
            </a:r>
            <a:endParaRPr lang="en-US" sz="6750" dirty="0"/>
          </a:p>
        </p:txBody>
      </p:sp>
      <p:sp>
        <p:nvSpPr>
          <p:cNvPr id="9" name="Text 7"/>
          <p:cNvSpPr/>
          <p:nvPr/>
        </p:nvSpPr>
        <p:spPr>
          <a:xfrm>
            <a:off x="1623042" y="1399580"/>
            <a:ext cx="5897916" cy="963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9"/>
              </a:lnSpc>
              <a:buNone/>
            </a:pPr>
            <a:r>
              <a:rPr lang="en-US" sz="1460" kern="0" spc="15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“We want our young people to have the </a:t>
            </a:r>
            <a:r>
              <a:rPr lang="en-US" sz="1460" i="1" kern="0" spc="15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gifts of the Holy Spirit</a:t>
            </a:r>
            <a:r>
              <a:rPr lang="en-US" sz="1460" kern="0" spc="15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 as they begin to face the challenges of adolescence — </a:t>
            </a:r>
            <a:r>
              <a:rPr lang="en-US" sz="1460" i="1" kern="0" spc="15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anchored in their identity in Christ.</a:t>
            </a:r>
            <a:r>
              <a:rPr lang="en-US" sz="1460" kern="0" spc="15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”</a:t>
            </a:r>
            <a:endParaRPr lang="en-US" sz="1460" dirty="0"/>
          </a:p>
        </p:txBody>
      </p:sp>
      <p:sp>
        <p:nvSpPr>
          <p:cNvPr id="10" name="Text 8"/>
          <p:cNvSpPr/>
          <p:nvPr/>
        </p:nvSpPr>
        <p:spPr>
          <a:xfrm>
            <a:off x="3827115" y="2572941"/>
            <a:ext cx="57150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C9A227">
                  <a:alpha val="6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4745236" y="2572941"/>
            <a:ext cx="57150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C9A227">
                  <a:alpha val="60000"/>
                </a:srgbClr>
              </a:gs>
            </a:gsLst>
            <a:lin ang="1080000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1391751" y="2793206"/>
            <a:ext cx="6360497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095"/>
              </a:lnSpc>
              <a:spcAft>
                <a:spcPts val="110"/>
              </a:spcAft>
              <a:buNone/>
            </a:pPr>
            <a:r>
              <a:rPr lang="en-US" sz="730" kern="0" spc="102" dirty="0">
                <a:solidFill>
                  <a:srgbClr val="C9A227">
                    <a:alpha val="85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DIOCESE OF DES MOINES</a:t>
            </a:r>
            <a:endParaRPr lang="en-US" sz="730" dirty="0"/>
          </a:p>
        </p:txBody>
      </p:sp>
      <p:sp>
        <p:nvSpPr>
          <p:cNvPr id="14" name="Text 11"/>
          <p:cNvSpPr/>
          <p:nvPr/>
        </p:nvSpPr>
        <p:spPr>
          <a:xfrm>
            <a:off x="1642765" y="3441948"/>
            <a:ext cx="5858470" cy="673876"/>
          </a:xfrm>
          <a:prstGeom prst="rect">
            <a:avLst/>
          </a:prstGeom>
          <a:solidFill>
            <a:srgbClr val="F4EFE6">
              <a:alpha val="8000"/>
            </a:srgbClr>
          </a:solidFill>
          <a:ln/>
        </p:spPr>
        <p:txBody>
          <a:bodyPr wrap="square" lIns="285750" tIns="128270" rIns="285750" bIns="12827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Tonight we walk together through our parish’s Confirmation preparation journey — a </a:t>
            </a:r>
            <a:r>
              <a:rPr lang="en-US" sz="900" b="1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family-centered, eleven-month process</a:t>
            </a:r>
            <a:r>
              <a:rPr lang="en-US" sz="90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rooted in Baptism and oriented toward mission.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642765" y="3441948"/>
            <a:ext cx="5858470" cy="9525"/>
          </a:xfrm>
          <a:prstGeom prst="rect">
            <a:avLst/>
          </a:prstGeom>
          <a:solidFill>
            <a:srgbClr val="C9A227">
              <a:alpha val="4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57015" y="0"/>
            <a:ext cx="6429970" cy="2000250"/>
          </a:xfrm>
          <a:prstGeom prst="rect">
            <a:avLst/>
          </a:prstGeom>
          <a:gradFill rotWithShape="1">
            <a:gsLst>
              <a:gs pos="0">
                <a:srgbClr val="C9A227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gradFill rotWithShape="1">
            <a:gsLst>
              <a:gs pos="0">
                <a:srgbClr val="1F2F50"/>
              </a:gs>
              <a:gs pos="100000">
                <a:srgbClr val="1B2A4A"/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268204" y="18595"/>
            <a:ext cx="4875795" cy="5143500"/>
          </a:xfrm>
          <a:prstGeom prst="rect">
            <a:avLst/>
          </a:prstGeom>
          <a:gradFill rotWithShape="1">
            <a:gsLst>
              <a:gs pos="0">
                <a:srgbClr val="243363"/>
              </a:gs>
              <a:gs pos="100000">
                <a:srgbClr val="1E2C54"/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247675" y="762520"/>
            <a:ext cx="13841" cy="38582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227">
                  <a:alpha val="50000"/>
                </a:srgbClr>
              </a:gs>
              <a:gs pos="80000">
                <a:srgbClr val="C9A227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00050" y="943570"/>
            <a:ext cx="285750" cy="21580"/>
          </a:xfrm>
          <a:prstGeom prst="roundRect">
            <a:avLst>
              <a:gd name="adj" fmla="val 64736"/>
            </a:avLst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00050" y="1036141"/>
            <a:ext cx="3485579" cy="278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90"/>
              </a:lnSpc>
              <a:buNone/>
            </a:pPr>
            <a:r>
              <a:rPr lang="en-US" sz="1460" b="1" kern="0" spc="58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WHAT'S CHANGING</a:t>
            </a:r>
            <a:endParaRPr lang="en-US" sz="1460" dirty="0"/>
          </a:p>
        </p:txBody>
      </p:sp>
      <p:sp>
        <p:nvSpPr>
          <p:cNvPr id="8" name="Text 6"/>
          <p:cNvSpPr/>
          <p:nvPr/>
        </p:nvSpPr>
        <p:spPr>
          <a:xfrm>
            <a:off x="400050" y="1522512"/>
            <a:ext cx="200620" cy="200620"/>
          </a:xfrm>
          <a:prstGeom prst="ellipse">
            <a:avLst/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992" y="1556453"/>
            <a:ext cx="132588" cy="1325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00980" y="1514921"/>
            <a:ext cx="2821231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98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Confirmation moves from 10th grade to 6th grade</a:t>
            </a:r>
            <a:endParaRPr lang="en-US" sz="980" dirty="0"/>
          </a:p>
        </p:txBody>
      </p:sp>
      <p:sp>
        <p:nvSpPr>
          <p:cNvPr id="11" name="Text 8"/>
          <p:cNvSpPr/>
          <p:nvPr/>
        </p:nvSpPr>
        <p:spPr>
          <a:xfrm>
            <a:off x="400050" y="1874193"/>
            <a:ext cx="200620" cy="200620"/>
          </a:xfrm>
          <a:prstGeom prst="ellipse">
            <a:avLst/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92" y="1908134"/>
            <a:ext cx="132588" cy="13258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0980" y="1866602"/>
            <a:ext cx="2483331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98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Phased in over 3 years beginning 2027–2028</a:t>
            </a:r>
            <a:endParaRPr lang="en-US" sz="980" dirty="0"/>
          </a:p>
        </p:txBody>
      </p:sp>
      <p:sp>
        <p:nvSpPr>
          <p:cNvPr id="14" name="Text 10"/>
          <p:cNvSpPr/>
          <p:nvPr/>
        </p:nvSpPr>
        <p:spPr>
          <a:xfrm>
            <a:off x="400050" y="2225873"/>
            <a:ext cx="200620" cy="200620"/>
          </a:xfrm>
          <a:prstGeom prst="ellipse">
            <a:avLst/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3992" y="2259815"/>
            <a:ext cx="132588" cy="13258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00980" y="2218283"/>
            <a:ext cx="2968734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98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 parishes use the same family-focused framework</a:t>
            </a:r>
            <a:endParaRPr lang="en-US" sz="980" dirty="0"/>
          </a:p>
        </p:txBody>
      </p:sp>
      <p:sp>
        <p:nvSpPr>
          <p:cNvPr id="17" name="Text 12"/>
          <p:cNvSpPr/>
          <p:nvPr/>
        </p:nvSpPr>
        <p:spPr>
          <a:xfrm>
            <a:off x="400050" y="2577554"/>
            <a:ext cx="200620" cy="200620"/>
          </a:xfrm>
          <a:prstGeom prst="ellipse">
            <a:avLst/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992" y="2611496"/>
            <a:ext cx="132588" cy="13258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00980" y="2569964"/>
            <a:ext cx="1974681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98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parish adaptations still apply</a:t>
            </a:r>
            <a:endParaRPr lang="en-US" sz="980" dirty="0"/>
          </a:p>
        </p:txBody>
      </p:sp>
      <p:sp>
        <p:nvSpPr>
          <p:cNvPr id="20" name="Text 14"/>
          <p:cNvSpPr/>
          <p:nvPr/>
        </p:nvSpPr>
        <p:spPr>
          <a:xfrm>
            <a:off x="400050" y="4648200"/>
            <a:ext cx="3257550" cy="7590"/>
          </a:xfrm>
          <a:prstGeom prst="rect">
            <a:avLst/>
          </a:prstGeom>
          <a:solidFill>
            <a:srgbClr val="C9A227">
              <a:alpha val="2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5"/>
          <p:cNvSpPr/>
          <p:nvPr/>
        </p:nvSpPr>
        <p:spPr>
          <a:xfrm>
            <a:off x="400050" y="4770090"/>
            <a:ext cx="3583305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40"/>
              </a:lnSpc>
              <a:buNone/>
            </a:pPr>
            <a:r>
              <a:rPr lang="en-US" sz="760" i="1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Diocese of Des Moines · Phased Implementation Plan</a:t>
            </a:r>
            <a:endParaRPr lang="en-US" sz="760" dirty="0"/>
          </a:p>
        </p:txBody>
      </p:sp>
      <p:sp>
        <p:nvSpPr>
          <p:cNvPr id="22" name="Text 16"/>
          <p:cNvSpPr/>
          <p:nvPr/>
        </p:nvSpPr>
        <p:spPr>
          <a:xfrm>
            <a:off x="4400550" y="943570"/>
            <a:ext cx="1285280" cy="228898"/>
          </a:xfrm>
          <a:prstGeom prst="roundRect">
            <a:avLst>
              <a:gd name="adj" fmla="val 62696"/>
            </a:avLst>
          </a:prstGeom>
          <a:solidFill>
            <a:srgbClr val="C9A227">
              <a:alpha val="14000"/>
            </a:srgbClr>
          </a:solidFill>
          <a:ln w="9525">
            <a:solidFill>
              <a:srgbClr val="C9A227">
                <a:alpha val="40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59941" y="991651"/>
            <a:ext cx="132588" cy="13258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4642396" y="988516"/>
            <a:ext cx="1026959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i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COME, HOLY SPIRIT</a:t>
            </a:r>
            <a:endParaRPr lang="en-US" sz="730" dirty="0"/>
          </a:p>
        </p:txBody>
      </p:sp>
      <p:sp>
        <p:nvSpPr>
          <p:cNvPr id="25" name="Text 18"/>
          <p:cNvSpPr/>
          <p:nvPr/>
        </p:nvSpPr>
        <p:spPr>
          <a:xfrm>
            <a:off x="4400550" y="1315938"/>
            <a:ext cx="285750" cy="21580"/>
          </a:xfrm>
          <a:prstGeom prst="roundRect">
            <a:avLst>
              <a:gd name="adj" fmla="val 64736"/>
            </a:avLst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19"/>
          <p:cNvSpPr/>
          <p:nvPr/>
        </p:nvSpPr>
        <p:spPr>
          <a:xfrm>
            <a:off x="4400550" y="1408509"/>
            <a:ext cx="3454366" cy="278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90"/>
              </a:lnSpc>
              <a:buNone/>
            </a:pPr>
            <a:r>
              <a:rPr lang="en-US" sz="1460" b="1" kern="0" spc="58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WHY IT MATTERS</a:t>
            </a:r>
            <a:endParaRPr lang="en-US" sz="1460" dirty="0"/>
          </a:p>
        </p:txBody>
      </p:sp>
      <p:sp>
        <p:nvSpPr>
          <p:cNvPr id="27" name="Text 20"/>
          <p:cNvSpPr/>
          <p:nvPr/>
        </p:nvSpPr>
        <p:spPr>
          <a:xfrm>
            <a:off x="4400550" y="1894880"/>
            <a:ext cx="200620" cy="200620"/>
          </a:xfrm>
          <a:prstGeom prst="ellipse">
            <a:avLst/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34492" y="1928821"/>
            <a:ext cx="132588" cy="132588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4701480" y="1887289"/>
            <a:ext cx="2985998" cy="404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98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Young people are more receptive to a personal encounter with Jesus</a:t>
            </a:r>
            <a:endParaRPr lang="en-US" sz="980" dirty="0"/>
          </a:p>
        </p:txBody>
      </p:sp>
      <p:sp>
        <p:nvSpPr>
          <p:cNvPr id="30" name="Text 22"/>
          <p:cNvSpPr/>
          <p:nvPr/>
        </p:nvSpPr>
        <p:spPr>
          <a:xfrm>
            <a:off x="4400550" y="2423815"/>
            <a:ext cx="200620" cy="200620"/>
          </a:xfrm>
          <a:prstGeom prst="ellipse">
            <a:avLst/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1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34492" y="2457757"/>
            <a:ext cx="132588" cy="132588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4701480" y="2416225"/>
            <a:ext cx="2985998" cy="404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98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Holy Spirit's gifts are needed BEFORE adolescence's cultural pressures</a:t>
            </a:r>
            <a:endParaRPr lang="en-US" sz="980" dirty="0"/>
          </a:p>
        </p:txBody>
      </p:sp>
      <p:sp>
        <p:nvSpPr>
          <p:cNvPr id="33" name="Text 24"/>
          <p:cNvSpPr/>
          <p:nvPr/>
        </p:nvSpPr>
        <p:spPr>
          <a:xfrm>
            <a:off x="4400550" y="2952750"/>
            <a:ext cx="200620" cy="200620"/>
          </a:xfrm>
          <a:prstGeom prst="ellipse">
            <a:avLst/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34492" y="2986692"/>
            <a:ext cx="132588" cy="132588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4701480" y="2945160"/>
            <a:ext cx="2225323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98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Confirmation anchors identity in Christ</a:t>
            </a:r>
            <a:endParaRPr lang="en-US" sz="980" dirty="0"/>
          </a:p>
        </p:txBody>
      </p:sp>
      <p:sp>
        <p:nvSpPr>
          <p:cNvPr id="36" name="Text 26"/>
          <p:cNvSpPr/>
          <p:nvPr/>
        </p:nvSpPr>
        <p:spPr>
          <a:xfrm>
            <a:off x="4400550" y="3304431"/>
            <a:ext cx="200620" cy="200620"/>
          </a:xfrm>
          <a:prstGeom prst="ellipse">
            <a:avLst/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7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34492" y="3338373"/>
            <a:ext cx="132588" cy="132588"/>
          </a:xfrm>
          <a:prstGeom prst="rect">
            <a:avLst/>
          </a:prstGeom>
        </p:spPr>
      </p:pic>
      <p:sp>
        <p:nvSpPr>
          <p:cNvPr id="38" name="Text 27"/>
          <p:cNvSpPr/>
          <p:nvPr/>
        </p:nvSpPr>
        <p:spPr>
          <a:xfrm>
            <a:off x="4701480" y="3296841"/>
            <a:ext cx="2871490" cy="1927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98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Baptismal grace is strengthened, not just celebrated</a:t>
            </a:r>
            <a:endParaRPr lang="en-US" sz="980" dirty="0"/>
          </a:p>
        </p:txBody>
      </p:sp>
      <p:sp>
        <p:nvSpPr>
          <p:cNvPr id="39" name="Text 28"/>
          <p:cNvSpPr/>
          <p:nvPr/>
        </p:nvSpPr>
        <p:spPr>
          <a:xfrm>
            <a:off x="4400550" y="4648200"/>
            <a:ext cx="3228380" cy="7590"/>
          </a:xfrm>
          <a:prstGeom prst="rect">
            <a:avLst/>
          </a:prstGeom>
          <a:solidFill>
            <a:srgbClr val="C9A227">
              <a:alpha val="2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0" name="Text 29"/>
          <p:cNvSpPr/>
          <p:nvPr/>
        </p:nvSpPr>
        <p:spPr>
          <a:xfrm>
            <a:off x="4400550" y="4770090"/>
            <a:ext cx="3551218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40"/>
              </a:lnSpc>
              <a:buNone/>
            </a:pPr>
            <a:r>
              <a:rPr lang="en-US" sz="760" i="1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Rooted in Baptism · Anchored in Christ · Sent by the Spirit</a:t>
            </a:r>
            <a:endParaRPr lang="en-US" sz="760" dirty="0"/>
          </a:p>
        </p:txBody>
      </p:sp>
      <p:sp>
        <p:nvSpPr>
          <p:cNvPr id="41" name="Text 30"/>
          <p:cNvSpPr/>
          <p:nvPr/>
        </p:nvSpPr>
        <p:spPr>
          <a:xfrm>
            <a:off x="0" y="0"/>
            <a:ext cx="9144000" cy="628650"/>
          </a:xfrm>
          <a:prstGeom prst="rect">
            <a:avLst/>
          </a:prstGeom>
          <a:solidFill>
            <a:srgbClr val="141E3A">
              <a:alpha val="8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2" name="Text 31"/>
          <p:cNvSpPr/>
          <p:nvPr/>
        </p:nvSpPr>
        <p:spPr>
          <a:xfrm>
            <a:off x="0" y="619125"/>
            <a:ext cx="9144000" cy="9525"/>
          </a:xfrm>
          <a:prstGeom prst="rect">
            <a:avLst/>
          </a:prstGeom>
          <a:solidFill>
            <a:srgbClr val="C9A227">
              <a:alpha val="2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3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23340" y="243268"/>
            <a:ext cx="132588" cy="132588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2838606" y="138113"/>
            <a:ext cx="3466787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kern="0" spc="36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A New Season for </a:t>
            </a:r>
            <a:r>
              <a:rPr lang="en-US" sz="1800" b="1" kern="0" spc="36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Confirmation</a:t>
            </a:r>
            <a:endParaRPr lang="en-US" sz="1800" dirty="0"/>
          </a:p>
        </p:txBody>
      </p:sp>
      <p:pic>
        <p:nvPicPr>
          <p:cNvPr id="45" name="Image 1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88072" y="243268"/>
            <a:ext cx="132588" cy="132588"/>
          </a:xfrm>
          <a:prstGeom prst="rect">
            <a:avLst/>
          </a:prstGeom>
        </p:spPr>
      </p:pic>
      <p:sp>
        <p:nvSpPr>
          <p:cNvPr id="47" name="Text 34"/>
          <p:cNvSpPr/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227">
                  <a:alpha val="60000"/>
                </a:srgbClr>
              </a:gs>
              <a:gs pos="70000">
                <a:srgbClr val="C9A227">
                  <a:alpha val="6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30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215A748D-5376-9ACB-8987-37F298D48949}"/>
              </a:ext>
            </a:extLst>
          </p:cNvPr>
          <p:cNvGrpSpPr/>
          <p:nvPr/>
        </p:nvGrpSpPr>
        <p:grpSpPr>
          <a:xfrm>
            <a:off x="143470" y="1307603"/>
            <a:ext cx="8857060" cy="2528293"/>
            <a:chOff x="143470" y="257770"/>
            <a:chExt cx="8857060" cy="2528293"/>
          </a:xfrm>
        </p:grpSpPr>
        <p:sp>
          <p:nvSpPr>
            <p:cNvPr id="4" name="Text 2"/>
            <p:cNvSpPr/>
            <p:nvPr/>
          </p:nvSpPr>
          <p:spPr>
            <a:xfrm>
              <a:off x="381595" y="1252835"/>
              <a:ext cx="1558376" cy="21580"/>
            </a:xfrm>
            <a:custGeom>
              <a:avLst/>
              <a:gdLst/>
              <a:ahLst/>
              <a:cxnLst/>
              <a:rect l="l" t="t" r="r" b="b"/>
              <a:pathLst>
                <a:path w="1558376" h="21580">
                  <a:moveTo>
                    <a:pt x="86360" y="0"/>
                  </a:moveTo>
                  <a:lnTo>
                    <a:pt x="1472016" y="0"/>
                  </a:lnTo>
                  <a:lnTo>
                    <a:pt x="1493431" y="2698"/>
                  </a:lnTo>
                  <a:lnTo>
                    <a:pt x="1502061" y="5395"/>
                  </a:lnTo>
                  <a:lnTo>
                    <a:pt x="1508516" y="8093"/>
                  </a:lnTo>
                  <a:lnTo>
                    <a:pt x="1513816" y="10790"/>
                  </a:lnTo>
                  <a:lnTo>
                    <a:pt x="1518358" y="13488"/>
                  </a:lnTo>
                  <a:lnTo>
                    <a:pt x="1522350" y="16185"/>
                  </a:lnTo>
                  <a:lnTo>
                    <a:pt x="1525912" y="18883"/>
                  </a:lnTo>
                  <a:lnTo>
                    <a:pt x="1529126" y="21580"/>
                  </a:lnTo>
                  <a:lnTo>
                    <a:pt x="29250" y="21580"/>
                  </a:lnTo>
                  <a:lnTo>
                    <a:pt x="32463" y="18883"/>
                  </a:lnTo>
                  <a:lnTo>
                    <a:pt x="36026" y="16185"/>
                  </a:lnTo>
                  <a:lnTo>
                    <a:pt x="40017" y="13488"/>
                  </a:lnTo>
                  <a:lnTo>
                    <a:pt x="44560" y="10790"/>
                  </a:lnTo>
                  <a:lnTo>
                    <a:pt x="49860" y="8093"/>
                  </a:lnTo>
                  <a:lnTo>
                    <a:pt x="56315" y="5395"/>
                  </a:lnTo>
                  <a:lnTo>
                    <a:pt x="64944" y="2698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0"/>
                  </a:srgbClr>
                </a:gs>
                <a:gs pos="50000">
                  <a:srgbClr val="C9A227">
                    <a:alpha val="7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 scaled="1"/>
            </a:gradFill>
            <a:ln/>
          </p:spPr>
          <p:txBody>
            <a:bodyPr wrap="non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874961" y="1252835"/>
              <a:ext cx="571500" cy="429220"/>
            </a:xfrm>
            <a:prstGeom prst="rect">
              <a:avLst/>
            </a:prstGeom>
            <a:gradFill rotWithShape="1">
              <a:gsLst>
                <a:gs pos="0">
                  <a:srgbClr val="C9A227">
                    <a:alpha val="12000"/>
                  </a:srgbClr>
                </a:gs>
                <a:gs pos="70000">
                  <a:srgbClr val="000000">
                    <a:alpha val="0"/>
                  </a:srgbClr>
                </a:gs>
              </a:gsLst>
              <a:path path="circle">
                <a:fillToRect l="50000" t="100000" r="50000"/>
              </a:path>
            </a:gradFill>
            <a:ln/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6" name="Text 4"/>
            <p:cNvSpPr/>
            <p:nvPr/>
          </p:nvSpPr>
          <p:spPr>
            <a:xfrm>
              <a:off x="2087166" y="1252835"/>
              <a:ext cx="1558528" cy="21580"/>
            </a:xfrm>
            <a:custGeom>
              <a:avLst/>
              <a:gdLst/>
              <a:ahLst/>
              <a:cxnLst/>
              <a:rect l="l" t="t" r="r" b="b"/>
              <a:pathLst>
                <a:path w="1558528" h="21580">
                  <a:moveTo>
                    <a:pt x="86360" y="0"/>
                  </a:moveTo>
                  <a:lnTo>
                    <a:pt x="1472168" y="0"/>
                  </a:lnTo>
                  <a:lnTo>
                    <a:pt x="1493584" y="2698"/>
                  </a:lnTo>
                  <a:lnTo>
                    <a:pt x="1502213" y="5395"/>
                  </a:lnTo>
                  <a:lnTo>
                    <a:pt x="1508668" y="8093"/>
                  </a:lnTo>
                  <a:lnTo>
                    <a:pt x="1513968" y="10790"/>
                  </a:lnTo>
                  <a:lnTo>
                    <a:pt x="1518511" y="13488"/>
                  </a:lnTo>
                  <a:lnTo>
                    <a:pt x="1522502" y="16185"/>
                  </a:lnTo>
                  <a:lnTo>
                    <a:pt x="1526065" y="18883"/>
                  </a:lnTo>
                  <a:lnTo>
                    <a:pt x="1529279" y="21580"/>
                  </a:lnTo>
                  <a:lnTo>
                    <a:pt x="29250" y="21580"/>
                  </a:lnTo>
                  <a:lnTo>
                    <a:pt x="32463" y="18883"/>
                  </a:lnTo>
                  <a:lnTo>
                    <a:pt x="36026" y="16185"/>
                  </a:lnTo>
                  <a:lnTo>
                    <a:pt x="40017" y="13488"/>
                  </a:lnTo>
                  <a:lnTo>
                    <a:pt x="44560" y="10790"/>
                  </a:lnTo>
                  <a:lnTo>
                    <a:pt x="49860" y="8093"/>
                  </a:lnTo>
                  <a:lnTo>
                    <a:pt x="56315" y="5395"/>
                  </a:lnTo>
                  <a:lnTo>
                    <a:pt x="64944" y="2698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0"/>
                  </a:srgbClr>
                </a:gs>
                <a:gs pos="50000">
                  <a:srgbClr val="C9A227">
                    <a:alpha val="7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 scaled="1"/>
            </a:gradFill>
            <a:ln/>
          </p:spPr>
          <p:txBody>
            <a:bodyPr wrap="non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2580680" y="1252835"/>
              <a:ext cx="571500" cy="429220"/>
            </a:xfrm>
            <a:prstGeom prst="rect">
              <a:avLst/>
            </a:prstGeom>
            <a:gradFill rotWithShape="1">
              <a:gsLst>
                <a:gs pos="0">
                  <a:srgbClr val="C9A227">
                    <a:alpha val="12000"/>
                  </a:srgbClr>
                </a:gs>
                <a:gs pos="70000">
                  <a:srgbClr val="000000">
                    <a:alpha val="0"/>
                  </a:srgbClr>
                </a:gs>
              </a:gsLst>
              <a:path path="circle">
                <a:fillToRect l="50000" t="100000" r="50000"/>
              </a:path>
            </a:gradFill>
            <a:ln/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3792885" y="1252835"/>
              <a:ext cx="1558376" cy="21580"/>
            </a:xfrm>
            <a:custGeom>
              <a:avLst/>
              <a:gdLst/>
              <a:ahLst/>
              <a:cxnLst/>
              <a:rect l="l" t="t" r="r" b="b"/>
              <a:pathLst>
                <a:path w="1558376" h="21580">
                  <a:moveTo>
                    <a:pt x="86360" y="0"/>
                  </a:moveTo>
                  <a:lnTo>
                    <a:pt x="1472016" y="0"/>
                  </a:lnTo>
                  <a:lnTo>
                    <a:pt x="1493431" y="2698"/>
                  </a:lnTo>
                  <a:lnTo>
                    <a:pt x="1502061" y="5395"/>
                  </a:lnTo>
                  <a:lnTo>
                    <a:pt x="1508516" y="8093"/>
                  </a:lnTo>
                  <a:lnTo>
                    <a:pt x="1513816" y="10790"/>
                  </a:lnTo>
                  <a:lnTo>
                    <a:pt x="1518358" y="13488"/>
                  </a:lnTo>
                  <a:lnTo>
                    <a:pt x="1522350" y="16185"/>
                  </a:lnTo>
                  <a:lnTo>
                    <a:pt x="1525912" y="18883"/>
                  </a:lnTo>
                  <a:lnTo>
                    <a:pt x="1529126" y="21580"/>
                  </a:lnTo>
                  <a:lnTo>
                    <a:pt x="29250" y="21580"/>
                  </a:lnTo>
                  <a:lnTo>
                    <a:pt x="32463" y="18883"/>
                  </a:lnTo>
                  <a:lnTo>
                    <a:pt x="36026" y="16185"/>
                  </a:lnTo>
                  <a:lnTo>
                    <a:pt x="40017" y="13488"/>
                  </a:lnTo>
                  <a:lnTo>
                    <a:pt x="44560" y="10790"/>
                  </a:lnTo>
                  <a:lnTo>
                    <a:pt x="49860" y="8093"/>
                  </a:lnTo>
                  <a:lnTo>
                    <a:pt x="56315" y="5395"/>
                  </a:lnTo>
                  <a:lnTo>
                    <a:pt x="64944" y="2698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0"/>
                  </a:srgbClr>
                </a:gs>
                <a:gs pos="50000">
                  <a:srgbClr val="C9A227">
                    <a:alpha val="7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 scaled="1"/>
            </a:gradFill>
            <a:ln/>
          </p:spPr>
          <p:txBody>
            <a:bodyPr wrap="non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4286250" y="1252835"/>
              <a:ext cx="571500" cy="429220"/>
            </a:xfrm>
            <a:prstGeom prst="rect">
              <a:avLst/>
            </a:prstGeom>
            <a:gradFill rotWithShape="1">
              <a:gsLst>
                <a:gs pos="0">
                  <a:srgbClr val="C9A227">
                    <a:alpha val="12000"/>
                  </a:srgbClr>
                </a:gs>
                <a:gs pos="70000">
                  <a:srgbClr val="000000">
                    <a:alpha val="0"/>
                  </a:srgbClr>
                </a:gs>
              </a:gsLst>
              <a:path path="circle">
                <a:fillToRect l="50000" t="100000" r="50000"/>
              </a:path>
            </a:gradFill>
            <a:ln/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10" name="Text 8"/>
            <p:cNvSpPr/>
            <p:nvPr/>
          </p:nvSpPr>
          <p:spPr>
            <a:xfrm>
              <a:off x="5498455" y="1252835"/>
              <a:ext cx="1558376" cy="21580"/>
            </a:xfrm>
            <a:custGeom>
              <a:avLst/>
              <a:gdLst/>
              <a:ahLst/>
              <a:cxnLst/>
              <a:rect l="l" t="t" r="r" b="b"/>
              <a:pathLst>
                <a:path w="1558376" h="21580">
                  <a:moveTo>
                    <a:pt x="86360" y="0"/>
                  </a:moveTo>
                  <a:lnTo>
                    <a:pt x="1472016" y="0"/>
                  </a:lnTo>
                  <a:lnTo>
                    <a:pt x="1493431" y="2698"/>
                  </a:lnTo>
                  <a:lnTo>
                    <a:pt x="1502061" y="5395"/>
                  </a:lnTo>
                  <a:lnTo>
                    <a:pt x="1508516" y="8093"/>
                  </a:lnTo>
                  <a:lnTo>
                    <a:pt x="1513816" y="10790"/>
                  </a:lnTo>
                  <a:lnTo>
                    <a:pt x="1518358" y="13488"/>
                  </a:lnTo>
                  <a:lnTo>
                    <a:pt x="1522350" y="16185"/>
                  </a:lnTo>
                  <a:lnTo>
                    <a:pt x="1525912" y="18883"/>
                  </a:lnTo>
                  <a:lnTo>
                    <a:pt x="1529126" y="21580"/>
                  </a:lnTo>
                  <a:lnTo>
                    <a:pt x="29250" y="21580"/>
                  </a:lnTo>
                  <a:lnTo>
                    <a:pt x="32463" y="18883"/>
                  </a:lnTo>
                  <a:lnTo>
                    <a:pt x="36026" y="16185"/>
                  </a:lnTo>
                  <a:lnTo>
                    <a:pt x="40017" y="13488"/>
                  </a:lnTo>
                  <a:lnTo>
                    <a:pt x="44560" y="10790"/>
                  </a:lnTo>
                  <a:lnTo>
                    <a:pt x="49860" y="8093"/>
                  </a:lnTo>
                  <a:lnTo>
                    <a:pt x="56315" y="5395"/>
                  </a:lnTo>
                  <a:lnTo>
                    <a:pt x="64944" y="2698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0"/>
                  </a:srgbClr>
                </a:gs>
                <a:gs pos="50000">
                  <a:srgbClr val="C9A227">
                    <a:alpha val="7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 scaled="1"/>
            </a:gradFill>
            <a:ln/>
          </p:spPr>
          <p:txBody>
            <a:bodyPr wrap="non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11" name="Text 9"/>
            <p:cNvSpPr/>
            <p:nvPr/>
          </p:nvSpPr>
          <p:spPr>
            <a:xfrm>
              <a:off x="5991821" y="1252835"/>
              <a:ext cx="571500" cy="429220"/>
            </a:xfrm>
            <a:prstGeom prst="rect">
              <a:avLst/>
            </a:prstGeom>
            <a:gradFill rotWithShape="1">
              <a:gsLst>
                <a:gs pos="0">
                  <a:srgbClr val="C9A227">
                    <a:alpha val="12000"/>
                  </a:srgbClr>
                </a:gs>
                <a:gs pos="70000">
                  <a:srgbClr val="000000">
                    <a:alpha val="0"/>
                  </a:srgbClr>
                </a:gs>
              </a:gsLst>
              <a:path path="circle">
                <a:fillToRect l="50000" t="100000" r="50000"/>
              </a:path>
            </a:gradFill>
            <a:ln/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7204025" y="1252835"/>
              <a:ext cx="1558376" cy="21580"/>
            </a:xfrm>
            <a:custGeom>
              <a:avLst/>
              <a:gdLst/>
              <a:ahLst/>
              <a:cxnLst/>
              <a:rect l="l" t="t" r="r" b="b"/>
              <a:pathLst>
                <a:path w="1558376" h="21580">
                  <a:moveTo>
                    <a:pt x="86360" y="0"/>
                  </a:moveTo>
                  <a:lnTo>
                    <a:pt x="1472016" y="0"/>
                  </a:lnTo>
                  <a:lnTo>
                    <a:pt x="1493431" y="2698"/>
                  </a:lnTo>
                  <a:lnTo>
                    <a:pt x="1502061" y="5395"/>
                  </a:lnTo>
                  <a:lnTo>
                    <a:pt x="1508516" y="8093"/>
                  </a:lnTo>
                  <a:lnTo>
                    <a:pt x="1513816" y="10790"/>
                  </a:lnTo>
                  <a:lnTo>
                    <a:pt x="1518358" y="13488"/>
                  </a:lnTo>
                  <a:lnTo>
                    <a:pt x="1522350" y="16185"/>
                  </a:lnTo>
                  <a:lnTo>
                    <a:pt x="1525912" y="18883"/>
                  </a:lnTo>
                  <a:lnTo>
                    <a:pt x="1529126" y="21580"/>
                  </a:lnTo>
                  <a:lnTo>
                    <a:pt x="29250" y="21580"/>
                  </a:lnTo>
                  <a:lnTo>
                    <a:pt x="32463" y="18883"/>
                  </a:lnTo>
                  <a:lnTo>
                    <a:pt x="36026" y="16185"/>
                  </a:lnTo>
                  <a:lnTo>
                    <a:pt x="40017" y="13488"/>
                  </a:lnTo>
                  <a:lnTo>
                    <a:pt x="44560" y="10790"/>
                  </a:lnTo>
                  <a:lnTo>
                    <a:pt x="49860" y="8093"/>
                  </a:lnTo>
                  <a:lnTo>
                    <a:pt x="56315" y="5395"/>
                  </a:lnTo>
                  <a:lnTo>
                    <a:pt x="64944" y="2698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0"/>
                  </a:srgbClr>
                </a:gs>
                <a:gs pos="50000">
                  <a:srgbClr val="C9A227">
                    <a:alpha val="7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 scaled="1"/>
            </a:gradFill>
            <a:ln/>
          </p:spPr>
          <p:txBody>
            <a:bodyPr wrap="non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7697391" y="1252835"/>
              <a:ext cx="571500" cy="429220"/>
            </a:xfrm>
            <a:prstGeom prst="rect">
              <a:avLst/>
            </a:prstGeom>
            <a:gradFill rotWithShape="1">
              <a:gsLst>
                <a:gs pos="0">
                  <a:srgbClr val="C9A227">
                    <a:alpha val="12000"/>
                  </a:srgbClr>
                </a:gs>
                <a:gs pos="70000">
                  <a:srgbClr val="000000">
                    <a:alpha val="0"/>
                  </a:srgbClr>
                </a:gs>
              </a:gsLst>
              <a:path path="circle">
                <a:fillToRect l="50000" t="100000" r="50000"/>
              </a:path>
            </a:gradFill>
            <a:ln/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pic>
          <p:nvPicPr>
            <p:cNvPr id="14" name="Image 0" descr="preencoded.png"/>
            <p:cNvPicPr>
              <a:picLocks noChangeAspect="1"/>
            </p:cNvPicPr>
            <p:nvPr/>
          </p:nvPicPr>
          <p:blipFill>
            <a:blip>
              <a:alphaModFix amt="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3470" y="2357438"/>
              <a:ext cx="214313" cy="428625"/>
            </a:xfrm>
            <a:prstGeom prst="rect">
              <a:avLst/>
            </a:prstGeom>
          </p:spPr>
        </p:pic>
        <p:pic>
          <p:nvPicPr>
            <p:cNvPr id="15" name="Image 1" descr="preencoded.png"/>
            <p:cNvPicPr>
              <a:picLocks noChangeAspect="1"/>
            </p:cNvPicPr>
            <p:nvPr/>
          </p:nvPicPr>
          <p:blipFill>
            <a:blip>
              <a:alphaModFix amt="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86217" y="2357438"/>
              <a:ext cx="214313" cy="428625"/>
            </a:xfrm>
            <a:prstGeom prst="rect">
              <a:avLst/>
            </a:prstGeom>
          </p:spPr>
        </p:pic>
        <p:sp>
          <p:nvSpPr>
            <p:cNvPr id="16" name="Text 12"/>
            <p:cNvSpPr/>
            <p:nvPr/>
          </p:nvSpPr>
          <p:spPr>
            <a:xfrm>
              <a:off x="960686" y="1424285"/>
              <a:ext cx="400050" cy="400050"/>
            </a:xfrm>
            <a:prstGeom prst="ellipse">
              <a:avLst/>
            </a:prstGeom>
            <a:solidFill>
              <a:srgbClr val="C9A227">
                <a:alpha val="15000"/>
              </a:srgbClr>
            </a:solidFill>
            <a:ln w="9525">
              <a:solidFill>
                <a:srgbClr val="C9A227">
                  <a:alpha val="35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pic>
          <p:nvPicPr>
            <p:cNvPr id="17" name="Image 2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0195" y="1543794"/>
              <a:ext cx="160883" cy="160883"/>
            </a:xfrm>
            <a:prstGeom prst="rect">
              <a:avLst/>
            </a:prstGeom>
          </p:spPr>
        </p:pic>
        <p:sp>
          <p:nvSpPr>
            <p:cNvPr id="18" name="Text 13"/>
            <p:cNvSpPr/>
            <p:nvPr/>
          </p:nvSpPr>
          <p:spPr>
            <a:xfrm>
              <a:off x="2666405" y="1424285"/>
              <a:ext cx="400050" cy="400050"/>
            </a:xfrm>
            <a:prstGeom prst="ellipse">
              <a:avLst/>
            </a:prstGeom>
            <a:solidFill>
              <a:srgbClr val="C9A227">
                <a:alpha val="15000"/>
              </a:srgbClr>
            </a:solidFill>
            <a:ln w="9525">
              <a:solidFill>
                <a:srgbClr val="C9A227">
                  <a:alpha val="35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pic>
          <p:nvPicPr>
            <p:cNvPr id="19" name="Image 3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85914" y="1543794"/>
              <a:ext cx="160883" cy="160883"/>
            </a:xfrm>
            <a:prstGeom prst="rect">
              <a:avLst/>
            </a:prstGeom>
          </p:spPr>
        </p:pic>
        <p:sp>
          <p:nvSpPr>
            <p:cNvPr id="20" name="Text 14"/>
            <p:cNvSpPr/>
            <p:nvPr/>
          </p:nvSpPr>
          <p:spPr>
            <a:xfrm>
              <a:off x="4371975" y="1424285"/>
              <a:ext cx="400050" cy="400050"/>
            </a:xfrm>
            <a:prstGeom prst="ellipse">
              <a:avLst/>
            </a:prstGeom>
            <a:solidFill>
              <a:srgbClr val="C9A227">
                <a:alpha val="15000"/>
              </a:srgbClr>
            </a:solidFill>
            <a:ln w="9525">
              <a:solidFill>
                <a:srgbClr val="C9A227">
                  <a:alpha val="35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pic>
          <p:nvPicPr>
            <p:cNvPr id="21" name="Image 4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496693" y="1543794"/>
              <a:ext cx="150465" cy="160883"/>
            </a:xfrm>
            <a:prstGeom prst="rect">
              <a:avLst/>
            </a:prstGeom>
          </p:spPr>
        </p:pic>
        <p:sp>
          <p:nvSpPr>
            <p:cNvPr id="22" name="Text 15"/>
            <p:cNvSpPr/>
            <p:nvPr/>
          </p:nvSpPr>
          <p:spPr>
            <a:xfrm>
              <a:off x="6077545" y="1424285"/>
              <a:ext cx="400050" cy="400050"/>
            </a:xfrm>
            <a:prstGeom prst="ellipse">
              <a:avLst/>
            </a:prstGeom>
            <a:solidFill>
              <a:srgbClr val="C9A227">
                <a:alpha val="15000"/>
              </a:srgbClr>
            </a:solidFill>
            <a:ln w="9525">
              <a:solidFill>
                <a:srgbClr val="C9A227">
                  <a:alpha val="35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pic>
          <p:nvPicPr>
            <p:cNvPr id="23" name="Image 5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97054" y="1543794"/>
              <a:ext cx="160883" cy="160883"/>
            </a:xfrm>
            <a:prstGeom prst="rect">
              <a:avLst/>
            </a:prstGeom>
          </p:spPr>
        </p:pic>
        <p:sp>
          <p:nvSpPr>
            <p:cNvPr id="24" name="Text 16"/>
            <p:cNvSpPr/>
            <p:nvPr/>
          </p:nvSpPr>
          <p:spPr>
            <a:xfrm>
              <a:off x="7783116" y="1424285"/>
              <a:ext cx="400050" cy="400050"/>
            </a:xfrm>
            <a:prstGeom prst="ellipse">
              <a:avLst/>
            </a:prstGeom>
            <a:solidFill>
              <a:srgbClr val="C9A227">
                <a:alpha val="15000"/>
              </a:srgbClr>
            </a:solidFill>
            <a:ln w="9525">
              <a:solidFill>
                <a:srgbClr val="C9A227">
                  <a:alpha val="35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pic>
          <p:nvPicPr>
            <p:cNvPr id="25" name="Image 6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892207" y="1543794"/>
              <a:ext cx="181868" cy="160883"/>
            </a:xfrm>
            <a:prstGeom prst="rect">
              <a:avLst/>
            </a:prstGeom>
          </p:spPr>
        </p:pic>
        <p:sp>
          <p:nvSpPr>
            <p:cNvPr id="27" name="Text 18"/>
            <p:cNvSpPr/>
            <p:nvPr/>
          </p:nvSpPr>
          <p:spPr>
            <a:xfrm>
              <a:off x="3504121" y="257770"/>
              <a:ext cx="2135609" cy="11802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930"/>
                </a:lnSpc>
                <a:buNone/>
              </a:pPr>
              <a:r>
                <a:rPr lang="en-US" sz="620" b="1" kern="0" spc="124" dirty="0">
                  <a:solidFill>
                    <a:srgbClr val="C9A227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THE FIVE PILLARS OF OUR JOURNEY</a:t>
              </a:r>
              <a:endParaRPr lang="en-US" sz="620" dirty="0"/>
            </a:p>
          </p:txBody>
        </p:sp>
        <p:sp>
          <p:nvSpPr>
            <p:cNvPr id="28" name="Text 19"/>
            <p:cNvSpPr/>
            <p:nvPr/>
          </p:nvSpPr>
          <p:spPr>
            <a:xfrm>
              <a:off x="291465" y="446782"/>
              <a:ext cx="8561070" cy="296317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335"/>
                </a:lnSpc>
                <a:spcAft>
                  <a:spcPts val="450"/>
                </a:spcAft>
                <a:buNone/>
              </a:pPr>
              <a:r>
                <a:rPr lang="en-US" sz="2030" kern="0" spc="-20" dirty="0">
                  <a:solidFill>
                    <a:srgbClr val="F4EFE6"/>
                  </a:solidFill>
                  <a:latin typeface="Constantia" pitchFamily="34" charset="0"/>
                  <a:ea typeface="Constantia" pitchFamily="34" charset="-122"/>
                  <a:cs typeface="Constantia" pitchFamily="34" charset="-120"/>
                </a:rPr>
                <a:t>Five Themes That </a:t>
              </a:r>
              <a:r>
                <a:rPr lang="en-US" sz="2030" b="1" kern="0" spc="-20" dirty="0">
                  <a:solidFill>
                    <a:srgbClr val="C9A227"/>
                  </a:solidFill>
                  <a:latin typeface="Constantia" pitchFamily="34" charset="0"/>
                  <a:ea typeface="Constantia" pitchFamily="34" charset="-122"/>
                  <a:cs typeface="Constantia" pitchFamily="34" charset="-120"/>
                </a:rPr>
                <a:t>Shape the Year</a:t>
              </a:r>
              <a:endParaRPr lang="en-US" sz="2030" dirty="0"/>
            </a:p>
          </p:txBody>
        </p:sp>
        <p:sp>
          <p:nvSpPr>
            <p:cNvPr id="29" name="Text 20"/>
            <p:cNvSpPr/>
            <p:nvPr/>
          </p:nvSpPr>
          <p:spPr>
            <a:xfrm>
              <a:off x="171450" y="800249"/>
              <a:ext cx="8801100" cy="17145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1350"/>
                </a:lnSpc>
                <a:buNone/>
              </a:pPr>
              <a:r>
                <a:rPr lang="en-US" sz="900" kern="0" spc="9" dirty="0">
                  <a:solidFill>
                    <a:srgbClr val="A8B4CC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Every month of formation builds on one of these movements of faith.</a:t>
              </a:r>
              <a:endParaRPr lang="en-US" sz="900" dirty="0"/>
            </a:p>
          </p:txBody>
        </p:sp>
        <p:sp>
          <p:nvSpPr>
            <p:cNvPr id="30" name="Text 21"/>
            <p:cNvSpPr/>
            <p:nvPr/>
          </p:nvSpPr>
          <p:spPr>
            <a:xfrm>
              <a:off x="4357390" y="1058019"/>
              <a:ext cx="429220" cy="13841"/>
            </a:xfrm>
            <a:prstGeom prst="roundRect">
              <a:avLst>
                <a:gd name="adj" fmla="val 100932"/>
              </a:avLst>
            </a:prstGeom>
            <a:solidFill>
              <a:srgbClr val="C9A227">
                <a:alpha val="70000"/>
              </a:srgbClr>
            </a:solidFill>
            <a:ln/>
          </p:spPr>
          <p:txBody>
            <a:bodyPr wrap="non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31" name="Text 22"/>
            <p:cNvSpPr/>
            <p:nvPr/>
          </p:nvSpPr>
          <p:spPr>
            <a:xfrm>
              <a:off x="372070" y="1243310"/>
              <a:ext cx="1577429" cy="1482477"/>
            </a:xfrm>
            <a:prstGeom prst="roundRect">
              <a:avLst>
                <a:gd name="adj" fmla="val 5825"/>
              </a:avLst>
            </a:prstGeom>
            <a:solidFill>
              <a:srgbClr val="243363"/>
            </a:solidFill>
            <a:ln w="9525">
              <a:solidFill>
                <a:srgbClr val="C9A227">
                  <a:alpha val="18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32" name="Text 23"/>
            <p:cNvSpPr/>
            <p:nvPr/>
          </p:nvSpPr>
          <p:spPr>
            <a:xfrm>
              <a:off x="867824" y="1924645"/>
              <a:ext cx="585921" cy="1461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1152"/>
                </a:lnSpc>
                <a:spcAft>
                  <a:spcPts val="450"/>
                </a:spcAft>
                <a:buNone/>
              </a:pPr>
              <a:r>
                <a:rPr lang="en-US" sz="960" b="1" kern="0" spc="10" dirty="0">
                  <a:solidFill>
                    <a:srgbClr val="C9A227"/>
                  </a:solidFill>
                  <a:latin typeface="Constantia" pitchFamily="34" charset="0"/>
                  <a:ea typeface="Constantia" pitchFamily="34" charset="-122"/>
                  <a:cs typeface="Constantia" pitchFamily="34" charset="-120"/>
                </a:rPr>
                <a:t>Belonging</a:t>
              </a:r>
              <a:endParaRPr lang="en-US" sz="960" dirty="0"/>
            </a:p>
          </p:txBody>
        </p:sp>
        <p:sp>
          <p:nvSpPr>
            <p:cNvPr id="33" name="Text 24"/>
            <p:cNvSpPr/>
            <p:nvPr/>
          </p:nvSpPr>
          <p:spPr>
            <a:xfrm>
              <a:off x="512351" y="2127945"/>
              <a:ext cx="1296867" cy="452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132"/>
                </a:lnSpc>
                <a:buNone/>
              </a:pPr>
              <a:r>
                <a:rPr lang="en-US" sz="730" dirty="0">
                  <a:solidFill>
                    <a:srgbClr val="A8B4CC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We are made for community. Baptism makes us God's family.</a:t>
              </a:r>
              <a:endParaRPr lang="en-US" sz="730" dirty="0"/>
            </a:p>
          </p:txBody>
        </p:sp>
        <p:sp>
          <p:nvSpPr>
            <p:cNvPr id="34" name="Text 25"/>
            <p:cNvSpPr/>
            <p:nvPr/>
          </p:nvSpPr>
          <p:spPr>
            <a:xfrm>
              <a:off x="2077641" y="1243310"/>
              <a:ext cx="1577578" cy="1482477"/>
            </a:xfrm>
            <a:prstGeom prst="roundRect">
              <a:avLst>
                <a:gd name="adj" fmla="val 5825"/>
              </a:avLst>
            </a:prstGeom>
            <a:solidFill>
              <a:srgbClr val="243363"/>
            </a:solidFill>
            <a:ln w="9525">
              <a:solidFill>
                <a:srgbClr val="C9A227">
                  <a:alpha val="18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35" name="Text 26"/>
            <p:cNvSpPr/>
            <p:nvPr/>
          </p:nvSpPr>
          <p:spPr>
            <a:xfrm>
              <a:off x="2633796" y="1924645"/>
              <a:ext cx="465266" cy="1461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1152"/>
                </a:lnSpc>
                <a:spcAft>
                  <a:spcPts val="450"/>
                </a:spcAft>
                <a:buNone/>
              </a:pPr>
              <a:r>
                <a:rPr lang="en-US" sz="960" b="1" kern="0" spc="10" dirty="0">
                  <a:solidFill>
                    <a:srgbClr val="C9A227"/>
                  </a:solidFill>
                  <a:latin typeface="Constantia" pitchFamily="34" charset="0"/>
                  <a:ea typeface="Constantia" pitchFamily="34" charset="-122"/>
                  <a:cs typeface="Constantia" pitchFamily="34" charset="-120"/>
                </a:rPr>
                <a:t>Identity</a:t>
              </a:r>
              <a:endParaRPr lang="en-US" sz="960" dirty="0"/>
            </a:p>
          </p:txBody>
        </p:sp>
        <p:sp>
          <p:nvSpPr>
            <p:cNvPr id="36" name="Text 27"/>
            <p:cNvSpPr/>
            <p:nvPr/>
          </p:nvSpPr>
          <p:spPr>
            <a:xfrm>
              <a:off x="2217920" y="2127945"/>
              <a:ext cx="1297019" cy="452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132"/>
                </a:lnSpc>
                <a:buNone/>
              </a:pPr>
              <a:r>
                <a:rPr lang="en-US" sz="730" dirty="0">
                  <a:solidFill>
                    <a:srgbClr val="A8B4CC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You are a beloved child of God. That never changes.</a:t>
              </a:r>
              <a:endParaRPr lang="en-US" sz="730" dirty="0"/>
            </a:p>
          </p:txBody>
        </p:sp>
        <p:sp>
          <p:nvSpPr>
            <p:cNvPr id="37" name="Text 28"/>
            <p:cNvSpPr/>
            <p:nvPr/>
          </p:nvSpPr>
          <p:spPr>
            <a:xfrm>
              <a:off x="3783360" y="1243310"/>
              <a:ext cx="1577429" cy="1482477"/>
            </a:xfrm>
            <a:prstGeom prst="roundRect">
              <a:avLst>
                <a:gd name="adj" fmla="val 5825"/>
              </a:avLst>
            </a:prstGeom>
            <a:solidFill>
              <a:srgbClr val="243363"/>
            </a:solidFill>
            <a:ln w="9525">
              <a:solidFill>
                <a:srgbClr val="C9A227">
                  <a:alpha val="18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38" name="Text 29"/>
            <p:cNvSpPr/>
            <p:nvPr/>
          </p:nvSpPr>
          <p:spPr>
            <a:xfrm>
              <a:off x="4264223" y="1924645"/>
              <a:ext cx="615553" cy="1461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1152"/>
                </a:lnSpc>
                <a:spcAft>
                  <a:spcPts val="450"/>
                </a:spcAft>
                <a:buNone/>
              </a:pPr>
              <a:r>
                <a:rPr lang="en-US" sz="960" b="1" kern="0" spc="10" dirty="0">
                  <a:solidFill>
                    <a:srgbClr val="C9A227"/>
                  </a:solidFill>
                  <a:latin typeface="Constantia" pitchFamily="34" charset="0"/>
                  <a:ea typeface="Constantia" pitchFamily="34" charset="-122"/>
                  <a:cs typeface="Constantia" pitchFamily="34" charset="-120"/>
                </a:rPr>
                <a:t>Encounter</a:t>
              </a:r>
              <a:endParaRPr lang="en-US" sz="960" dirty="0"/>
            </a:p>
          </p:txBody>
        </p:sp>
        <p:sp>
          <p:nvSpPr>
            <p:cNvPr id="39" name="Text 30"/>
            <p:cNvSpPr/>
            <p:nvPr/>
          </p:nvSpPr>
          <p:spPr>
            <a:xfrm>
              <a:off x="3923641" y="2127945"/>
              <a:ext cx="1296867" cy="452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132"/>
                </a:lnSpc>
                <a:buNone/>
              </a:pPr>
              <a:r>
                <a:rPr lang="en-US" sz="730" dirty="0">
                  <a:solidFill>
                    <a:srgbClr val="A8B4CC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A personal, life-changing encounter with Jesus and the Holy Spirit.</a:t>
              </a:r>
              <a:endParaRPr lang="en-US" sz="730" dirty="0"/>
            </a:p>
          </p:txBody>
        </p:sp>
        <p:sp>
          <p:nvSpPr>
            <p:cNvPr id="40" name="Text 31"/>
            <p:cNvSpPr/>
            <p:nvPr/>
          </p:nvSpPr>
          <p:spPr>
            <a:xfrm>
              <a:off x="5488930" y="1243310"/>
              <a:ext cx="1577429" cy="1482477"/>
            </a:xfrm>
            <a:prstGeom prst="roundRect">
              <a:avLst>
                <a:gd name="adj" fmla="val 5825"/>
              </a:avLst>
            </a:prstGeom>
            <a:solidFill>
              <a:srgbClr val="243363"/>
            </a:solidFill>
            <a:ln w="9525">
              <a:solidFill>
                <a:srgbClr val="C9A227">
                  <a:alpha val="18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41" name="Text 32"/>
            <p:cNvSpPr/>
            <p:nvPr/>
          </p:nvSpPr>
          <p:spPr>
            <a:xfrm>
              <a:off x="6049357" y="1924645"/>
              <a:ext cx="456426" cy="1461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1152"/>
                </a:lnSpc>
                <a:spcAft>
                  <a:spcPts val="450"/>
                </a:spcAft>
                <a:buNone/>
              </a:pPr>
              <a:r>
                <a:rPr lang="en-US" sz="960" b="1" kern="0" spc="10" dirty="0">
                  <a:solidFill>
                    <a:srgbClr val="C9A227"/>
                  </a:solidFill>
                  <a:latin typeface="Constantia" pitchFamily="34" charset="0"/>
                  <a:ea typeface="Constantia" pitchFamily="34" charset="-122"/>
                  <a:cs typeface="Constantia" pitchFamily="34" charset="-120"/>
                </a:rPr>
                <a:t>Mission</a:t>
              </a:r>
              <a:endParaRPr lang="en-US" sz="960" dirty="0"/>
            </a:p>
          </p:txBody>
        </p:sp>
        <p:sp>
          <p:nvSpPr>
            <p:cNvPr id="42" name="Text 33"/>
            <p:cNvSpPr/>
            <p:nvPr/>
          </p:nvSpPr>
          <p:spPr>
            <a:xfrm>
              <a:off x="5629211" y="2127945"/>
              <a:ext cx="1296867" cy="452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132"/>
                </a:lnSpc>
                <a:buNone/>
              </a:pPr>
              <a:r>
                <a:rPr lang="en-US" sz="730" dirty="0">
                  <a:solidFill>
                    <a:srgbClr val="A8B4CC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Confirmed disciples are sent to live and share the love of Jesus.</a:t>
              </a:r>
              <a:endParaRPr lang="en-US" sz="730" dirty="0"/>
            </a:p>
          </p:txBody>
        </p:sp>
        <p:sp>
          <p:nvSpPr>
            <p:cNvPr id="43" name="Text 34"/>
            <p:cNvSpPr/>
            <p:nvPr/>
          </p:nvSpPr>
          <p:spPr>
            <a:xfrm>
              <a:off x="7194500" y="1243310"/>
              <a:ext cx="1577429" cy="1482477"/>
            </a:xfrm>
            <a:prstGeom prst="roundRect">
              <a:avLst>
                <a:gd name="adj" fmla="val 5825"/>
              </a:avLst>
            </a:prstGeom>
            <a:solidFill>
              <a:srgbClr val="243363"/>
            </a:solidFill>
            <a:ln w="9525">
              <a:solidFill>
                <a:srgbClr val="C9A227">
                  <a:alpha val="18000"/>
                </a:srgbClr>
              </a:solidFill>
            </a:ln>
          </p:spPr>
          <p:txBody>
            <a:bodyPr wrap="square" rtlCol="0" anchor="t"/>
            <a:lstStyle/>
            <a:p>
              <a:pPr marL="0" indent="0">
                <a:buNone/>
              </a:pPr>
              <a:endParaRPr lang="en-US" dirty="0"/>
            </a:p>
          </p:txBody>
        </p:sp>
        <p:sp>
          <p:nvSpPr>
            <p:cNvPr id="44" name="Text 35"/>
            <p:cNvSpPr/>
            <p:nvPr/>
          </p:nvSpPr>
          <p:spPr>
            <a:xfrm>
              <a:off x="7505261" y="1924645"/>
              <a:ext cx="955908" cy="1461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1152"/>
                </a:lnSpc>
                <a:spcAft>
                  <a:spcPts val="450"/>
                </a:spcAft>
                <a:buNone/>
              </a:pPr>
              <a:r>
                <a:rPr lang="en-US" sz="960" b="1" kern="0" spc="10" dirty="0">
                  <a:solidFill>
                    <a:srgbClr val="C9A227"/>
                  </a:solidFill>
                  <a:latin typeface="Constantia" pitchFamily="34" charset="0"/>
                  <a:ea typeface="Constantia" pitchFamily="34" charset="-122"/>
                  <a:cs typeface="Constantia" pitchFamily="34" charset="-120"/>
                </a:rPr>
                <a:t>Accompaniment</a:t>
              </a:r>
              <a:endParaRPr lang="en-US" sz="960" dirty="0"/>
            </a:p>
          </p:txBody>
        </p:sp>
        <p:sp>
          <p:nvSpPr>
            <p:cNvPr id="45" name="Text 36"/>
            <p:cNvSpPr/>
            <p:nvPr/>
          </p:nvSpPr>
          <p:spPr>
            <a:xfrm>
              <a:off x="7334781" y="2127945"/>
              <a:ext cx="1296867" cy="452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1132"/>
                </a:lnSpc>
                <a:buNone/>
              </a:pPr>
              <a:r>
                <a:rPr lang="en-US" sz="730" dirty="0">
                  <a:solidFill>
                    <a:srgbClr val="A8B4CC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Parents walk alongside, not behind. You are the primary ministers.</a:t>
              </a:r>
              <a:endParaRPr lang="en-US" sz="730" dirty="0"/>
            </a:p>
          </p:txBody>
        </p:sp>
      </p:grpSp>
      <p:sp>
        <p:nvSpPr>
          <p:cNvPr id="46" name="Text 37"/>
          <p:cNvSpPr/>
          <p:nvPr/>
        </p:nvSpPr>
        <p:spPr>
          <a:xfrm>
            <a:off x="0" y="4928890"/>
            <a:ext cx="9144000" cy="236071"/>
          </a:xfrm>
          <a:prstGeom prst="rect">
            <a:avLst/>
          </a:prstGeom>
          <a:solidFill>
            <a:srgbClr val="0F1626">
              <a:alpha val="35000"/>
            </a:srgb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" kern="0" spc="93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DIOCESE OF DES MOINES · CONFIRMATION PREPARATION</a:t>
            </a:r>
            <a:endParaRPr lang="en-US" sz="620" dirty="0"/>
          </a:p>
        </p:txBody>
      </p:sp>
      <p:sp>
        <p:nvSpPr>
          <p:cNvPr id="47" name="Text 38"/>
          <p:cNvSpPr/>
          <p:nvPr/>
        </p:nvSpPr>
        <p:spPr>
          <a:xfrm>
            <a:off x="0" y="4928890"/>
            <a:ext cx="9144000" cy="9525"/>
          </a:xfrm>
          <a:prstGeom prst="rect">
            <a:avLst/>
          </a:prstGeom>
          <a:solidFill>
            <a:srgbClr val="C9A227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C9A227">
                  <a:alpha val="6000"/>
                </a:srgbClr>
              </a:gs>
              <a:gs pos="55000">
                <a:srgbClr val="000000">
                  <a:alpha val="0"/>
                </a:srgbClr>
              </a:gs>
            </a:gsLst>
            <a:path path="circle">
              <a:fillToRect l="90000" t="50000" r="1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43363">
                  <a:alpha val="50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" t="50000" r="9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292198" y="939924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292198" y="1690911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292198" y="2442046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292198" y="3193182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292198" y="3944317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292198" y="4695453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723616" y="1292200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723616" y="2054945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723616" y="2817689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723616" y="3580433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723616" y="4343177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0" y="505420"/>
            <a:ext cx="9144000" cy="9525"/>
          </a:xfrm>
          <a:prstGeom prst="rect">
            <a:avLst/>
          </a:prstGeom>
          <a:solidFill>
            <a:srgbClr val="C9A227">
              <a:alpha val="2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2070" y="152400"/>
            <a:ext cx="257770" cy="25777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757982" y="152400"/>
            <a:ext cx="21580" cy="257770"/>
          </a:xfrm>
          <a:prstGeom prst="roundRect">
            <a:avLst>
              <a:gd name="adj" fmla="val 64736"/>
            </a:avLst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907703" y="128141"/>
            <a:ext cx="2530480" cy="133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kern="0" spc="84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ELEVEN-MONTH JOURNEY</a:t>
            </a:r>
            <a:endParaRPr lang="en-US" sz="700" dirty="0"/>
          </a:p>
        </p:txBody>
      </p:sp>
      <p:sp>
        <p:nvSpPr>
          <p:cNvPr id="19" name="Text 16"/>
          <p:cNvSpPr/>
          <p:nvPr/>
        </p:nvSpPr>
        <p:spPr>
          <a:xfrm>
            <a:off x="907703" y="261342"/>
            <a:ext cx="2530480" cy="1730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240" b="1" kern="0" spc="12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A Year-Round Formation Process</a:t>
            </a:r>
            <a:endParaRPr lang="en-US" sz="1240" dirty="0"/>
          </a:p>
        </p:txBody>
      </p:sp>
      <p:sp>
        <p:nvSpPr>
          <p:cNvPr id="20" name="Text 17"/>
          <p:cNvSpPr/>
          <p:nvPr/>
        </p:nvSpPr>
        <p:spPr>
          <a:xfrm>
            <a:off x="500658" y="585936"/>
            <a:ext cx="3785741" cy="715566"/>
          </a:xfrm>
          <a:prstGeom prst="roundRect">
            <a:avLst>
              <a:gd name="adj" fmla="val 6922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237098" y="800546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1</a:t>
            </a:r>
            <a:endParaRPr lang="en-US" sz="530" dirty="0"/>
          </a:p>
        </p:txBody>
      </p:sp>
      <p:sp>
        <p:nvSpPr>
          <p:cNvPr id="22" name="Text 19"/>
          <p:cNvSpPr/>
          <p:nvPr/>
        </p:nvSpPr>
        <p:spPr>
          <a:xfrm>
            <a:off x="237098" y="875407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Belonging</a:t>
            </a:r>
            <a:endParaRPr lang="en-US" sz="730" dirty="0"/>
          </a:p>
        </p:txBody>
      </p:sp>
      <p:sp>
        <p:nvSpPr>
          <p:cNvPr id="23" name="Text 20"/>
          <p:cNvSpPr/>
          <p:nvPr/>
        </p:nvSpPr>
        <p:spPr>
          <a:xfrm>
            <a:off x="237098" y="989558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Baptism makes us members of God's family.</a:t>
            </a:r>
            <a:endParaRPr lang="en-US" sz="590" dirty="0"/>
          </a:p>
        </p:txBody>
      </p:sp>
      <p:sp>
        <p:nvSpPr>
          <p:cNvPr id="24" name="Text 21"/>
          <p:cNvSpPr/>
          <p:nvPr/>
        </p:nvSpPr>
        <p:spPr>
          <a:xfrm>
            <a:off x="500658" y="1336923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237098" y="1551682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3</a:t>
            </a:r>
            <a:endParaRPr lang="en-US" sz="530" dirty="0"/>
          </a:p>
        </p:txBody>
      </p:sp>
      <p:sp>
        <p:nvSpPr>
          <p:cNvPr id="26" name="Text 23"/>
          <p:cNvSpPr/>
          <p:nvPr/>
        </p:nvSpPr>
        <p:spPr>
          <a:xfrm>
            <a:off x="237098" y="1626543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Identity (Part II)</a:t>
            </a:r>
            <a:endParaRPr lang="en-US" sz="730" dirty="0"/>
          </a:p>
        </p:txBody>
      </p:sp>
      <p:sp>
        <p:nvSpPr>
          <p:cNvPr id="27" name="Text 24"/>
          <p:cNvSpPr/>
          <p:nvPr/>
        </p:nvSpPr>
        <p:spPr>
          <a:xfrm>
            <a:off x="237098" y="1740694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Deepening our understanding of who we are in Christ.</a:t>
            </a:r>
            <a:endParaRPr lang="en-US" sz="590" dirty="0"/>
          </a:p>
        </p:txBody>
      </p:sp>
      <p:sp>
        <p:nvSpPr>
          <p:cNvPr id="28" name="Text 25"/>
          <p:cNvSpPr/>
          <p:nvPr/>
        </p:nvSpPr>
        <p:spPr>
          <a:xfrm>
            <a:off x="500658" y="2088059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6"/>
          <p:cNvSpPr/>
          <p:nvPr/>
        </p:nvSpPr>
        <p:spPr>
          <a:xfrm>
            <a:off x="237098" y="2302818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5</a:t>
            </a:r>
            <a:endParaRPr lang="en-US" sz="530" dirty="0"/>
          </a:p>
        </p:txBody>
      </p:sp>
      <p:sp>
        <p:nvSpPr>
          <p:cNvPr id="30" name="Text 27"/>
          <p:cNvSpPr/>
          <p:nvPr/>
        </p:nvSpPr>
        <p:spPr>
          <a:xfrm>
            <a:off x="237098" y="2377678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Encounter with Jesus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237098" y="2491829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more intimate union with Christ.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500658" y="2839194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30"/>
          <p:cNvSpPr/>
          <p:nvPr/>
        </p:nvSpPr>
        <p:spPr>
          <a:xfrm>
            <a:off x="237098" y="3053953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7</a:t>
            </a:r>
            <a:endParaRPr lang="en-US" sz="530" dirty="0"/>
          </a:p>
        </p:txBody>
      </p:sp>
      <p:sp>
        <p:nvSpPr>
          <p:cNvPr id="34" name="Text 31"/>
          <p:cNvSpPr/>
          <p:nvPr/>
        </p:nvSpPr>
        <p:spPr>
          <a:xfrm>
            <a:off x="237098" y="3128814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Encounter with the Holy Spirit</a:t>
            </a:r>
            <a:endParaRPr lang="en-US" sz="730" dirty="0"/>
          </a:p>
        </p:txBody>
      </p:sp>
      <p:sp>
        <p:nvSpPr>
          <p:cNvPr id="35" name="Text 32"/>
          <p:cNvSpPr/>
          <p:nvPr/>
        </p:nvSpPr>
        <p:spPr>
          <a:xfrm>
            <a:off x="237098" y="3242965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Recognizing the Holy Spirit as a living presence.</a:t>
            </a:r>
            <a:endParaRPr lang="en-US" sz="590" dirty="0"/>
          </a:p>
        </p:txBody>
      </p:sp>
      <p:sp>
        <p:nvSpPr>
          <p:cNvPr id="36" name="Text 33"/>
          <p:cNvSpPr/>
          <p:nvPr/>
        </p:nvSpPr>
        <p:spPr>
          <a:xfrm>
            <a:off x="500658" y="3590330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4"/>
          <p:cNvSpPr/>
          <p:nvPr/>
        </p:nvSpPr>
        <p:spPr>
          <a:xfrm>
            <a:off x="237098" y="3805089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9</a:t>
            </a:r>
            <a:endParaRPr lang="en-US" sz="530" dirty="0"/>
          </a:p>
        </p:txBody>
      </p:sp>
      <p:sp>
        <p:nvSpPr>
          <p:cNvPr id="38" name="Text 35"/>
          <p:cNvSpPr/>
          <p:nvPr/>
        </p:nvSpPr>
        <p:spPr>
          <a:xfrm>
            <a:off x="237098" y="3879949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Called to Mission</a:t>
            </a:r>
            <a:endParaRPr lang="en-US" sz="730" dirty="0"/>
          </a:p>
        </p:txBody>
      </p:sp>
      <p:sp>
        <p:nvSpPr>
          <p:cNvPr id="39" name="Text 36"/>
          <p:cNvSpPr/>
          <p:nvPr/>
        </p:nvSpPr>
        <p:spPr>
          <a:xfrm>
            <a:off x="237098" y="3994100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Family service and Works of Mercy in action.</a:t>
            </a:r>
            <a:endParaRPr lang="en-US" sz="590" dirty="0"/>
          </a:p>
        </p:txBody>
      </p:sp>
      <p:sp>
        <p:nvSpPr>
          <p:cNvPr id="40" name="Text 37"/>
          <p:cNvSpPr/>
          <p:nvPr/>
        </p:nvSpPr>
        <p:spPr>
          <a:xfrm>
            <a:off x="500658" y="4341465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1" name="Text 38"/>
          <p:cNvSpPr/>
          <p:nvPr/>
        </p:nvSpPr>
        <p:spPr>
          <a:xfrm>
            <a:off x="237098" y="4556224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11</a:t>
            </a:r>
            <a:endParaRPr lang="en-US" sz="530" dirty="0"/>
          </a:p>
        </p:txBody>
      </p:sp>
      <p:sp>
        <p:nvSpPr>
          <p:cNvPr id="42" name="Text 39"/>
          <p:cNvSpPr/>
          <p:nvPr/>
        </p:nvSpPr>
        <p:spPr>
          <a:xfrm>
            <a:off x="237098" y="4631085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Discipleship at Home</a:t>
            </a:r>
            <a:endParaRPr lang="en-US" sz="730" dirty="0"/>
          </a:p>
        </p:txBody>
      </p:sp>
      <p:sp>
        <p:nvSpPr>
          <p:cNvPr id="43" name="Text 40"/>
          <p:cNvSpPr/>
          <p:nvPr/>
        </p:nvSpPr>
        <p:spPr>
          <a:xfrm>
            <a:off x="237098" y="4745236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Living as a young disciple every day.</a:t>
            </a:r>
            <a:endParaRPr lang="en-US" sz="590" dirty="0"/>
          </a:p>
        </p:txBody>
      </p:sp>
      <p:sp>
        <p:nvSpPr>
          <p:cNvPr id="44" name="Text 41"/>
          <p:cNvSpPr/>
          <p:nvPr/>
        </p:nvSpPr>
        <p:spPr>
          <a:xfrm>
            <a:off x="4565079" y="643086"/>
            <a:ext cx="13841" cy="4356943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8000">
                <a:srgbClr val="C9A227">
                  <a:alpha val="50000"/>
                </a:srgbClr>
              </a:gs>
              <a:gs pos="92000">
                <a:srgbClr val="C9A227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42"/>
          <p:cNvSpPr/>
          <p:nvPr/>
        </p:nvSpPr>
        <p:spPr>
          <a:xfrm>
            <a:off x="4857601" y="932408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6" name="Text 43"/>
          <p:cNvSpPr/>
          <p:nvPr/>
        </p:nvSpPr>
        <p:spPr>
          <a:xfrm>
            <a:off x="4953446" y="1152971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2</a:t>
            </a:r>
            <a:endParaRPr lang="en-US" sz="530" dirty="0"/>
          </a:p>
        </p:txBody>
      </p:sp>
      <p:sp>
        <p:nvSpPr>
          <p:cNvPr id="47" name="Text 44"/>
          <p:cNvSpPr/>
          <p:nvPr/>
        </p:nvSpPr>
        <p:spPr>
          <a:xfrm>
            <a:off x="4953446" y="1227832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Identity (Part I)</a:t>
            </a:r>
            <a:endParaRPr lang="en-US" sz="730" dirty="0"/>
          </a:p>
        </p:txBody>
      </p:sp>
      <p:sp>
        <p:nvSpPr>
          <p:cNvPr id="48" name="Text 45"/>
          <p:cNvSpPr/>
          <p:nvPr/>
        </p:nvSpPr>
        <p:spPr>
          <a:xfrm>
            <a:off x="4953446" y="1341983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Strengthening baptismal identity as a beloved child of God.</a:t>
            </a:r>
            <a:endParaRPr lang="en-US" sz="590" dirty="0"/>
          </a:p>
        </p:txBody>
      </p:sp>
      <p:sp>
        <p:nvSpPr>
          <p:cNvPr id="49" name="Text 46"/>
          <p:cNvSpPr/>
          <p:nvPr/>
        </p:nvSpPr>
        <p:spPr>
          <a:xfrm>
            <a:off x="4857601" y="1695152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0" name="Text 47"/>
          <p:cNvSpPr/>
          <p:nvPr/>
        </p:nvSpPr>
        <p:spPr>
          <a:xfrm>
            <a:off x="4953446" y="1915716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4</a:t>
            </a:r>
            <a:endParaRPr lang="en-US" sz="530" dirty="0"/>
          </a:p>
        </p:txBody>
      </p:sp>
      <p:sp>
        <p:nvSpPr>
          <p:cNvPr id="51" name="Text 48"/>
          <p:cNvSpPr/>
          <p:nvPr/>
        </p:nvSpPr>
        <p:spPr>
          <a:xfrm>
            <a:off x="4953446" y="1990576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Belonging &amp; Service</a:t>
            </a:r>
            <a:endParaRPr lang="en-US" sz="730" dirty="0"/>
          </a:p>
        </p:txBody>
      </p:sp>
      <p:sp>
        <p:nvSpPr>
          <p:cNvPr id="52" name="Text 49"/>
          <p:cNvSpPr/>
          <p:nvPr/>
        </p:nvSpPr>
        <p:spPr>
          <a:xfrm>
            <a:off x="4953446" y="2104727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 to the Works of Mercy.</a:t>
            </a:r>
            <a:endParaRPr lang="en-US" sz="590" dirty="0"/>
          </a:p>
        </p:txBody>
      </p:sp>
      <p:sp>
        <p:nvSpPr>
          <p:cNvPr id="53" name="Text 50"/>
          <p:cNvSpPr/>
          <p:nvPr/>
        </p:nvSpPr>
        <p:spPr>
          <a:xfrm>
            <a:off x="4857601" y="2457896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4" name="Text 51"/>
          <p:cNvSpPr/>
          <p:nvPr/>
        </p:nvSpPr>
        <p:spPr>
          <a:xfrm>
            <a:off x="4953446" y="2678460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6</a:t>
            </a:r>
            <a:endParaRPr lang="en-US" sz="530" dirty="0"/>
          </a:p>
        </p:txBody>
      </p:sp>
      <p:sp>
        <p:nvSpPr>
          <p:cNvPr id="55" name="Text 52"/>
          <p:cNvSpPr/>
          <p:nvPr/>
        </p:nvSpPr>
        <p:spPr>
          <a:xfrm>
            <a:off x="4953446" y="2753320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Encounter with Scripture</a:t>
            </a:r>
            <a:endParaRPr lang="en-US" sz="730" dirty="0"/>
          </a:p>
        </p:txBody>
      </p:sp>
      <p:sp>
        <p:nvSpPr>
          <p:cNvPr id="56" name="Text 53"/>
          <p:cNvSpPr/>
          <p:nvPr/>
        </p:nvSpPr>
        <p:spPr>
          <a:xfrm>
            <a:off x="4953446" y="2867471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to pray with God's Word.</a:t>
            </a:r>
            <a:endParaRPr lang="en-US" sz="590" dirty="0"/>
          </a:p>
        </p:txBody>
      </p:sp>
      <p:sp>
        <p:nvSpPr>
          <p:cNvPr id="57" name="Text 54"/>
          <p:cNvSpPr/>
          <p:nvPr/>
        </p:nvSpPr>
        <p:spPr>
          <a:xfrm>
            <a:off x="4857601" y="3220641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8" name="Text 55"/>
          <p:cNvSpPr/>
          <p:nvPr/>
        </p:nvSpPr>
        <p:spPr>
          <a:xfrm>
            <a:off x="4953446" y="3441204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8</a:t>
            </a:r>
            <a:endParaRPr lang="en-US" sz="530" dirty="0"/>
          </a:p>
        </p:txBody>
      </p:sp>
      <p:sp>
        <p:nvSpPr>
          <p:cNvPr id="59" name="Text 56"/>
          <p:cNvSpPr/>
          <p:nvPr/>
        </p:nvSpPr>
        <p:spPr>
          <a:xfrm>
            <a:off x="4953446" y="3516064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Retreat</a:t>
            </a:r>
            <a:endParaRPr lang="en-US" sz="730" dirty="0"/>
          </a:p>
        </p:txBody>
      </p:sp>
      <p:sp>
        <p:nvSpPr>
          <p:cNvPr id="60" name="Text 57"/>
          <p:cNvSpPr/>
          <p:nvPr/>
        </p:nvSpPr>
        <p:spPr>
          <a:xfrm>
            <a:off x="4953446" y="3630216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deep, personal encounter with Jesus.</a:t>
            </a:r>
            <a:endParaRPr lang="en-US" sz="590" dirty="0"/>
          </a:p>
        </p:txBody>
      </p:sp>
      <p:sp>
        <p:nvSpPr>
          <p:cNvPr id="61" name="Text 58"/>
          <p:cNvSpPr/>
          <p:nvPr/>
        </p:nvSpPr>
        <p:spPr>
          <a:xfrm>
            <a:off x="4857601" y="3983385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2" name="Text 59"/>
          <p:cNvSpPr/>
          <p:nvPr/>
        </p:nvSpPr>
        <p:spPr>
          <a:xfrm>
            <a:off x="4953446" y="4203948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10</a:t>
            </a:r>
            <a:endParaRPr lang="en-US" sz="530" dirty="0"/>
          </a:p>
        </p:txBody>
      </p:sp>
      <p:sp>
        <p:nvSpPr>
          <p:cNvPr id="63" name="Text 60"/>
          <p:cNvSpPr/>
          <p:nvPr/>
        </p:nvSpPr>
        <p:spPr>
          <a:xfrm>
            <a:off x="4953446" y="4278809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Life in the Spirit</a:t>
            </a:r>
            <a:endParaRPr lang="en-US" sz="730" dirty="0"/>
          </a:p>
        </p:txBody>
      </p:sp>
      <p:sp>
        <p:nvSpPr>
          <p:cNvPr id="64" name="Text 61"/>
          <p:cNvSpPr/>
          <p:nvPr/>
        </p:nvSpPr>
        <p:spPr>
          <a:xfrm>
            <a:off x="4953446" y="4392960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Confirmation transforms us into missionary disciples.</a:t>
            </a:r>
            <a:endParaRPr lang="en-US" sz="590" dirty="0"/>
          </a:p>
        </p:txBody>
      </p:sp>
      <p:sp>
        <p:nvSpPr>
          <p:cNvPr id="65" name="Text 62"/>
          <p:cNvSpPr/>
          <p:nvPr/>
        </p:nvSpPr>
        <p:spPr>
          <a:xfrm>
            <a:off x="4528840" y="810518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6" name="Text 63"/>
          <p:cNvSpPr/>
          <p:nvPr/>
        </p:nvSpPr>
        <p:spPr>
          <a:xfrm>
            <a:off x="4528840" y="1204020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7" name="Text 64"/>
          <p:cNvSpPr/>
          <p:nvPr/>
        </p:nvSpPr>
        <p:spPr>
          <a:xfrm>
            <a:off x="4528840" y="1597670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8" name="Text 65"/>
          <p:cNvSpPr/>
          <p:nvPr/>
        </p:nvSpPr>
        <p:spPr>
          <a:xfrm>
            <a:off x="4528840" y="1991171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9" name="Text 66"/>
          <p:cNvSpPr/>
          <p:nvPr/>
        </p:nvSpPr>
        <p:spPr>
          <a:xfrm>
            <a:off x="4528840" y="2384822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0" name="Text 67"/>
          <p:cNvSpPr/>
          <p:nvPr/>
        </p:nvSpPr>
        <p:spPr>
          <a:xfrm>
            <a:off x="4528840" y="2778323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1" name="Text 68"/>
          <p:cNvSpPr/>
          <p:nvPr/>
        </p:nvSpPr>
        <p:spPr>
          <a:xfrm>
            <a:off x="4528840" y="3171974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2" name="Text 69"/>
          <p:cNvSpPr/>
          <p:nvPr/>
        </p:nvSpPr>
        <p:spPr>
          <a:xfrm>
            <a:off x="4528840" y="3565475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3" name="Text 70"/>
          <p:cNvSpPr/>
          <p:nvPr/>
        </p:nvSpPr>
        <p:spPr>
          <a:xfrm>
            <a:off x="4528840" y="3959126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4" name="Text 71"/>
          <p:cNvSpPr/>
          <p:nvPr/>
        </p:nvSpPr>
        <p:spPr>
          <a:xfrm>
            <a:off x="4528840" y="4352627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5" name="Text 72"/>
          <p:cNvSpPr/>
          <p:nvPr/>
        </p:nvSpPr>
        <p:spPr>
          <a:xfrm>
            <a:off x="4528840" y="4746278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C4A4A-B607-7C8E-1B89-E4D763D47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C589F88-03A6-50B7-EDC9-EE1AAC233F8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C9A227">
                  <a:alpha val="6000"/>
                </a:srgbClr>
              </a:gs>
              <a:gs pos="55000">
                <a:srgbClr val="000000">
                  <a:alpha val="0"/>
                </a:srgbClr>
              </a:gs>
            </a:gsLst>
            <a:path path="circle">
              <a:fillToRect l="90000" t="50000" r="1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11C5F8A-81A3-A97A-2753-AF36484329B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43363">
                  <a:alpha val="50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" t="50000" r="9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578FDAD-C7A6-E7B6-D23C-E6092329CBEC}"/>
              </a:ext>
            </a:extLst>
          </p:cNvPr>
          <p:cNvSpPr/>
          <p:nvPr/>
        </p:nvSpPr>
        <p:spPr>
          <a:xfrm>
            <a:off x="4292198" y="939924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AA60888-5195-525E-12BE-DDE16B4A8DF1}"/>
              </a:ext>
            </a:extLst>
          </p:cNvPr>
          <p:cNvSpPr/>
          <p:nvPr/>
        </p:nvSpPr>
        <p:spPr>
          <a:xfrm>
            <a:off x="4292198" y="1690911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6676D5B-AC5B-51F3-D629-FA6009AB92FF}"/>
              </a:ext>
            </a:extLst>
          </p:cNvPr>
          <p:cNvSpPr/>
          <p:nvPr/>
        </p:nvSpPr>
        <p:spPr>
          <a:xfrm>
            <a:off x="4292198" y="2442046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993C89E-05B2-5C03-7FA7-37AFBAFD1EAD}"/>
              </a:ext>
            </a:extLst>
          </p:cNvPr>
          <p:cNvSpPr/>
          <p:nvPr/>
        </p:nvSpPr>
        <p:spPr>
          <a:xfrm>
            <a:off x="4292198" y="3193182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56044A1-2D9A-D417-1923-6C47BF0D164A}"/>
              </a:ext>
            </a:extLst>
          </p:cNvPr>
          <p:cNvSpPr/>
          <p:nvPr/>
        </p:nvSpPr>
        <p:spPr>
          <a:xfrm>
            <a:off x="4292198" y="3944317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2FE76B9-F782-35A9-22AE-7CC3908D15FD}"/>
              </a:ext>
            </a:extLst>
          </p:cNvPr>
          <p:cNvSpPr/>
          <p:nvPr/>
        </p:nvSpPr>
        <p:spPr>
          <a:xfrm>
            <a:off x="4292198" y="4695453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3A5C491-89BA-5921-0F1E-D0D979EA83E8}"/>
              </a:ext>
            </a:extLst>
          </p:cNvPr>
          <p:cNvSpPr/>
          <p:nvPr/>
        </p:nvSpPr>
        <p:spPr>
          <a:xfrm>
            <a:off x="4723616" y="1292200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68E6F42-B009-D04C-9911-4F9270DF322A}"/>
              </a:ext>
            </a:extLst>
          </p:cNvPr>
          <p:cNvSpPr/>
          <p:nvPr/>
        </p:nvSpPr>
        <p:spPr>
          <a:xfrm>
            <a:off x="4723616" y="2054945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FDF26D8-5C45-9296-3882-21A39E632BED}"/>
              </a:ext>
            </a:extLst>
          </p:cNvPr>
          <p:cNvSpPr/>
          <p:nvPr/>
        </p:nvSpPr>
        <p:spPr>
          <a:xfrm>
            <a:off x="4723616" y="2817689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D035A92-533E-B8DA-53E2-5E15848FD19C}"/>
              </a:ext>
            </a:extLst>
          </p:cNvPr>
          <p:cNvSpPr/>
          <p:nvPr/>
        </p:nvSpPr>
        <p:spPr>
          <a:xfrm>
            <a:off x="4723616" y="3580433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719A5DA8-0C26-5DE2-DD27-0FE96EAA611A}"/>
              </a:ext>
            </a:extLst>
          </p:cNvPr>
          <p:cNvSpPr/>
          <p:nvPr/>
        </p:nvSpPr>
        <p:spPr>
          <a:xfrm>
            <a:off x="4723616" y="4343177"/>
            <a:ext cx="128141" cy="7590"/>
          </a:xfrm>
          <a:prstGeom prst="rect">
            <a:avLst/>
          </a:prstGeom>
          <a:solidFill>
            <a:srgbClr val="C9A227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2BE1CA51-4B45-5CF8-16D3-5D8C489EC4EF}"/>
              </a:ext>
            </a:extLst>
          </p:cNvPr>
          <p:cNvSpPr/>
          <p:nvPr/>
        </p:nvSpPr>
        <p:spPr>
          <a:xfrm>
            <a:off x="0" y="505420"/>
            <a:ext cx="9144000" cy="9525"/>
          </a:xfrm>
          <a:prstGeom prst="rect">
            <a:avLst/>
          </a:prstGeom>
          <a:solidFill>
            <a:srgbClr val="C9A227">
              <a:alpha val="2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379C3136-B37B-EE83-E378-1555304B0E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2070" y="152400"/>
            <a:ext cx="257770" cy="257770"/>
          </a:xfrm>
          <a:prstGeom prst="rect">
            <a:avLst/>
          </a:prstGeom>
        </p:spPr>
      </p:pic>
      <p:sp>
        <p:nvSpPr>
          <p:cNvPr id="17" name="Text 14">
            <a:extLst>
              <a:ext uri="{FF2B5EF4-FFF2-40B4-BE49-F238E27FC236}">
                <a16:creationId xmlns:a16="http://schemas.microsoft.com/office/drawing/2014/main" id="{BC893D39-1B77-6F1C-5C1D-F3A2BBC19B8A}"/>
              </a:ext>
            </a:extLst>
          </p:cNvPr>
          <p:cNvSpPr/>
          <p:nvPr/>
        </p:nvSpPr>
        <p:spPr>
          <a:xfrm>
            <a:off x="757982" y="152400"/>
            <a:ext cx="21580" cy="257770"/>
          </a:xfrm>
          <a:prstGeom prst="roundRect">
            <a:avLst>
              <a:gd name="adj" fmla="val 64736"/>
            </a:avLst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9C528831-4D63-D3FC-C8EF-92FE82C5ED22}"/>
              </a:ext>
            </a:extLst>
          </p:cNvPr>
          <p:cNvSpPr/>
          <p:nvPr/>
        </p:nvSpPr>
        <p:spPr>
          <a:xfrm>
            <a:off x="907703" y="128141"/>
            <a:ext cx="2530480" cy="133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kern="0" spc="84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ELEVEN-MONTH JOURNEY</a:t>
            </a:r>
            <a:endParaRPr lang="en-US" sz="7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0CBA633C-4BC7-D277-D04B-735C6BA16660}"/>
              </a:ext>
            </a:extLst>
          </p:cNvPr>
          <p:cNvSpPr/>
          <p:nvPr/>
        </p:nvSpPr>
        <p:spPr>
          <a:xfrm>
            <a:off x="907703" y="261342"/>
            <a:ext cx="2530480" cy="1730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240" b="1" kern="0" spc="12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A Year-Round Formation Process</a:t>
            </a:r>
            <a:endParaRPr lang="en-US" sz="1240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F5277C19-10F1-2830-D1F7-24B2E45EBDFA}"/>
              </a:ext>
            </a:extLst>
          </p:cNvPr>
          <p:cNvSpPr/>
          <p:nvPr/>
        </p:nvSpPr>
        <p:spPr>
          <a:xfrm>
            <a:off x="500658" y="585936"/>
            <a:ext cx="3785741" cy="715566"/>
          </a:xfrm>
          <a:prstGeom prst="roundRect">
            <a:avLst>
              <a:gd name="adj" fmla="val 6922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894FCE54-8C92-DD13-F815-0F8CA99F63A1}"/>
              </a:ext>
            </a:extLst>
          </p:cNvPr>
          <p:cNvSpPr/>
          <p:nvPr/>
        </p:nvSpPr>
        <p:spPr>
          <a:xfrm>
            <a:off x="237098" y="800546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1</a:t>
            </a:r>
            <a:endParaRPr lang="en-US" sz="530" dirty="0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F0031C19-62D3-BA5E-E4E9-9EFBCCBC2288}"/>
              </a:ext>
            </a:extLst>
          </p:cNvPr>
          <p:cNvSpPr/>
          <p:nvPr/>
        </p:nvSpPr>
        <p:spPr>
          <a:xfrm>
            <a:off x="237098" y="875407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Belonging</a:t>
            </a:r>
            <a:endParaRPr lang="en-US" sz="73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B5D0459C-A247-4ED4-8944-3B05F7126C9D}"/>
              </a:ext>
            </a:extLst>
          </p:cNvPr>
          <p:cNvSpPr/>
          <p:nvPr/>
        </p:nvSpPr>
        <p:spPr>
          <a:xfrm>
            <a:off x="237098" y="989558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Baptism makes us members of God's family.</a:t>
            </a:r>
            <a:endParaRPr lang="en-US" sz="59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56F4D2F9-91EF-B287-7871-76AAA3CBE43D}"/>
              </a:ext>
            </a:extLst>
          </p:cNvPr>
          <p:cNvSpPr/>
          <p:nvPr/>
        </p:nvSpPr>
        <p:spPr>
          <a:xfrm>
            <a:off x="500658" y="1336923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A6E1F638-BC3F-BCC1-9250-A32B4077F193}"/>
              </a:ext>
            </a:extLst>
          </p:cNvPr>
          <p:cNvSpPr/>
          <p:nvPr/>
        </p:nvSpPr>
        <p:spPr>
          <a:xfrm>
            <a:off x="237098" y="1551682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3</a:t>
            </a:r>
            <a:endParaRPr lang="en-US" sz="53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56AFABCE-98D8-607E-0D07-E931192DF0A9}"/>
              </a:ext>
            </a:extLst>
          </p:cNvPr>
          <p:cNvSpPr/>
          <p:nvPr/>
        </p:nvSpPr>
        <p:spPr>
          <a:xfrm>
            <a:off x="237098" y="1626543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Identity (Part II)</a:t>
            </a:r>
            <a:endParaRPr lang="en-US" sz="73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4DF1D50B-27FD-1673-18A8-665CE5FB5D4C}"/>
              </a:ext>
            </a:extLst>
          </p:cNvPr>
          <p:cNvSpPr/>
          <p:nvPr/>
        </p:nvSpPr>
        <p:spPr>
          <a:xfrm>
            <a:off x="237098" y="1740694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Deepening our understanding of who we are in Christ.</a:t>
            </a:r>
            <a:endParaRPr lang="en-US" sz="59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ABD66792-BFD4-20D4-37CB-A4D321200C3E}"/>
              </a:ext>
            </a:extLst>
          </p:cNvPr>
          <p:cNvSpPr/>
          <p:nvPr/>
        </p:nvSpPr>
        <p:spPr>
          <a:xfrm>
            <a:off x="500658" y="2088059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83F37E82-DD86-F60C-844E-AB3285768BFF}"/>
              </a:ext>
            </a:extLst>
          </p:cNvPr>
          <p:cNvSpPr/>
          <p:nvPr/>
        </p:nvSpPr>
        <p:spPr>
          <a:xfrm>
            <a:off x="237098" y="2302818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5</a:t>
            </a:r>
            <a:endParaRPr lang="en-US" sz="53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91AA8575-4CE8-FAC2-00B6-0454E99FDBC4}"/>
              </a:ext>
            </a:extLst>
          </p:cNvPr>
          <p:cNvSpPr/>
          <p:nvPr/>
        </p:nvSpPr>
        <p:spPr>
          <a:xfrm>
            <a:off x="237098" y="2377678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Encounter with Jesus</a:t>
            </a:r>
            <a:endParaRPr lang="en-US" sz="73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E1614A0B-43DE-600D-837F-0D474069BAC1}"/>
              </a:ext>
            </a:extLst>
          </p:cNvPr>
          <p:cNvSpPr/>
          <p:nvPr/>
        </p:nvSpPr>
        <p:spPr>
          <a:xfrm>
            <a:off x="237098" y="2491829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more intimate union with Christ.</a:t>
            </a:r>
            <a:endParaRPr lang="en-US" sz="59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ED3BD590-6E47-88C2-C95F-F7D18FF60334}"/>
              </a:ext>
            </a:extLst>
          </p:cNvPr>
          <p:cNvSpPr/>
          <p:nvPr/>
        </p:nvSpPr>
        <p:spPr>
          <a:xfrm>
            <a:off x="500658" y="2839194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7838F341-1A58-B528-4B29-B9CB152F8E92}"/>
              </a:ext>
            </a:extLst>
          </p:cNvPr>
          <p:cNvSpPr/>
          <p:nvPr/>
        </p:nvSpPr>
        <p:spPr>
          <a:xfrm>
            <a:off x="237098" y="3053953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7</a:t>
            </a:r>
            <a:endParaRPr lang="en-US" sz="53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2EAAE3F2-ADAB-8981-E41C-AA0F1160A74A}"/>
              </a:ext>
            </a:extLst>
          </p:cNvPr>
          <p:cNvSpPr/>
          <p:nvPr/>
        </p:nvSpPr>
        <p:spPr>
          <a:xfrm>
            <a:off x="237098" y="3128814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Encounter with the Holy Spirit</a:t>
            </a:r>
            <a:endParaRPr lang="en-US" sz="73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1E1276BE-E8D4-2061-0FB5-3AA04D9A9216}"/>
              </a:ext>
            </a:extLst>
          </p:cNvPr>
          <p:cNvSpPr/>
          <p:nvPr/>
        </p:nvSpPr>
        <p:spPr>
          <a:xfrm>
            <a:off x="237098" y="3242965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Recognizing the Holy Spirit as a living presence.</a:t>
            </a:r>
            <a:endParaRPr lang="en-US" sz="59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3D12BC6D-0225-DC0B-EBC4-A839D4EC0847}"/>
              </a:ext>
            </a:extLst>
          </p:cNvPr>
          <p:cNvSpPr/>
          <p:nvPr/>
        </p:nvSpPr>
        <p:spPr>
          <a:xfrm>
            <a:off x="500658" y="3590330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B73B73CF-EF90-2326-DA41-93908CE4558A}"/>
              </a:ext>
            </a:extLst>
          </p:cNvPr>
          <p:cNvSpPr/>
          <p:nvPr/>
        </p:nvSpPr>
        <p:spPr>
          <a:xfrm>
            <a:off x="237098" y="3805089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9</a:t>
            </a:r>
            <a:endParaRPr lang="en-US" sz="53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A6479F07-C1D3-AC1C-4A81-F3DACD07ED84}"/>
              </a:ext>
            </a:extLst>
          </p:cNvPr>
          <p:cNvSpPr/>
          <p:nvPr/>
        </p:nvSpPr>
        <p:spPr>
          <a:xfrm>
            <a:off x="237098" y="3879949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Called to Mission</a:t>
            </a:r>
            <a:endParaRPr lang="en-US" sz="73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6EC2A2F6-F76B-4823-00C8-C29D0A6E690E}"/>
              </a:ext>
            </a:extLst>
          </p:cNvPr>
          <p:cNvSpPr/>
          <p:nvPr/>
        </p:nvSpPr>
        <p:spPr>
          <a:xfrm>
            <a:off x="237098" y="3994100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Family service and Works of Mercy in action.</a:t>
            </a:r>
            <a:endParaRPr lang="en-US" sz="59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EE76BC78-BE96-3864-5099-B38AC2CA094C}"/>
              </a:ext>
            </a:extLst>
          </p:cNvPr>
          <p:cNvSpPr/>
          <p:nvPr/>
        </p:nvSpPr>
        <p:spPr>
          <a:xfrm>
            <a:off x="500658" y="4341465"/>
            <a:ext cx="3785741" cy="715714"/>
          </a:xfrm>
          <a:prstGeom prst="roundRect">
            <a:avLst>
              <a:gd name="adj" fmla="val 692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47B43E78-D5D4-D0E6-CD4D-02469141C8CC}"/>
              </a:ext>
            </a:extLst>
          </p:cNvPr>
          <p:cNvSpPr/>
          <p:nvPr/>
        </p:nvSpPr>
        <p:spPr>
          <a:xfrm>
            <a:off x="237098" y="4556224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11</a:t>
            </a:r>
            <a:endParaRPr lang="en-US" sz="53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0967A646-812B-8A0A-E903-7B6E9807EB5B}"/>
              </a:ext>
            </a:extLst>
          </p:cNvPr>
          <p:cNvSpPr/>
          <p:nvPr/>
        </p:nvSpPr>
        <p:spPr>
          <a:xfrm>
            <a:off x="237098" y="4631085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Discipleship at Home</a:t>
            </a:r>
            <a:endParaRPr lang="en-US" sz="730" dirty="0"/>
          </a:p>
        </p:txBody>
      </p:sp>
      <p:sp>
        <p:nvSpPr>
          <p:cNvPr id="43" name="Text 40">
            <a:extLst>
              <a:ext uri="{FF2B5EF4-FFF2-40B4-BE49-F238E27FC236}">
                <a16:creationId xmlns:a16="http://schemas.microsoft.com/office/drawing/2014/main" id="{C965E6B4-1C29-35F2-7943-BB1249C4F658}"/>
              </a:ext>
            </a:extLst>
          </p:cNvPr>
          <p:cNvSpPr/>
          <p:nvPr/>
        </p:nvSpPr>
        <p:spPr>
          <a:xfrm>
            <a:off x="237098" y="4745236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Living as a young disciple every day.</a:t>
            </a:r>
            <a:endParaRPr lang="en-US" sz="590" dirty="0"/>
          </a:p>
        </p:txBody>
      </p:sp>
      <p:sp>
        <p:nvSpPr>
          <p:cNvPr id="44" name="Text 41">
            <a:extLst>
              <a:ext uri="{FF2B5EF4-FFF2-40B4-BE49-F238E27FC236}">
                <a16:creationId xmlns:a16="http://schemas.microsoft.com/office/drawing/2014/main" id="{5324A7E2-CFA5-DE9F-5A4B-BBBFDE5CA282}"/>
              </a:ext>
            </a:extLst>
          </p:cNvPr>
          <p:cNvSpPr/>
          <p:nvPr/>
        </p:nvSpPr>
        <p:spPr>
          <a:xfrm>
            <a:off x="4565079" y="643086"/>
            <a:ext cx="13841" cy="4356943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8000">
                <a:srgbClr val="C9A227">
                  <a:alpha val="50000"/>
                </a:srgbClr>
              </a:gs>
              <a:gs pos="92000">
                <a:srgbClr val="C9A227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934FB098-F0A4-B87C-1187-67E0A6DC0E4D}"/>
              </a:ext>
            </a:extLst>
          </p:cNvPr>
          <p:cNvSpPr/>
          <p:nvPr/>
        </p:nvSpPr>
        <p:spPr>
          <a:xfrm>
            <a:off x="4857601" y="932408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F073C57E-18C6-143F-C0E9-C1282AF55FED}"/>
              </a:ext>
            </a:extLst>
          </p:cNvPr>
          <p:cNvSpPr/>
          <p:nvPr/>
        </p:nvSpPr>
        <p:spPr>
          <a:xfrm>
            <a:off x="4953446" y="1152971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2</a:t>
            </a:r>
            <a:endParaRPr lang="en-US" sz="53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AF737A5E-19B8-C0B1-0001-B5B5432D6C6C}"/>
              </a:ext>
            </a:extLst>
          </p:cNvPr>
          <p:cNvSpPr/>
          <p:nvPr/>
        </p:nvSpPr>
        <p:spPr>
          <a:xfrm>
            <a:off x="4953446" y="1227832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Identity (Part I)</a:t>
            </a:r>
            <a:endParaRPr lang="en-US" sz="730" dirty="0"/>
          </a:p>
        </p:txBody>
      </p:sp>
      <p:sp>
        <p:nvSpPr>
          <p:cNvPr id="48" name="Text 45">
            <a:extLst>
              <a:ext uri="{FF2B5EF4-FFF2-40B4-BE49-F238E27FC236}">
                <a16:creationId xmlns:a16="http://schemas.microsoft.com/office/drawing/2014/main" id="{C5006125-CA31-9E7A-A3F5-14DBCE8A7038}"/>
              </a:ext>
            </a:extLst>
          </p:cNvPr>
          <p:cNvSpPr/>
          <p:nvPr/>
        </p:nvSpPr>
        <p:spPr>
          <a:xfrm>
            <a:off x="4953446" y="1341983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Strengthening baptismal identity as a beloved child of God.</a:t>
            </a:r>
            <a:endParaRPr lang="en-US" sz="590" dirty="0"/>
          </a:p>
        </p:txBody>
      </p:sp>
      <p:sp>
        <p:nvSpPr>
          <p:cNvPr id="49" name="Text 46">
            <a:extLst>
              <a:ext uri="{FF2B5EF4-FFF2-40B4-BE49-F238E27FC236}">
                <a16:creationId xmlns:a16="http://schemas.microsoft.com/office/drawing/2014/main" id="{2ADB93D9-5627-FE76-44FF-6E8F9CA82F14}"/>
              </a:ext>
            </a:extLst>
          </p:cNvPr>
          <p:cNvSpPr/>
          <p:nvPr/>
        </p:nvSpPr>
        <p:spPr>
          <a:xfrm>
            <a:off x="4857601" y="1695152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40EF069F-4314-9889-A736-17294683E7EE}"/>
              </a:ext>
            </a:extLst>
          </p:cNvPr>
          <p:cNvSpPr/>
          <p:nvPr/>
        </p:nvSpPr>
        <p:spPr>
          <a:xfrm>
            <a:off x="4953446" y="1915716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4</a:t>
            </a:r>
            <a:endParaRPr lang="en-US" sz="53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FF92994B-7FB9-A19A-2442-6CF7F1A1AC9C}"/>
              </a:ext>
            </a:extLst>
          </p:cNvPr>
          <p:cNvSpPr/>
          <p:nvPr/>
        </p:nvSpPr>
        <p:spPr>
          <a:xfrm>
            <a:off x="4953446" y="1990576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Belonging &amp; Service</a:t>
            </a:r>
            <a:endParaRPr lang="en-US" sz="73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D73903BE-DF5C-858C-850B-4E0CA44CFAB2}"/>
              </a:ext>
            </a:extLst>
          </p:cNvPr>
          <p:cNvSpPr/>
          <p:nvPr/>
        </p:nvSpPr>
        <p:spPr>
          <a:xfrm>
            <a:off x="4953446" y="2104727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 to the Works of Mercy.</a:t>
            </a:r>
            <a:endParaRPr lang="en-US" sz="590" dirty="0"/>
          </a:p>
        </p:txBody>
      </p:sp>
      <p:sp>
        <p:nvSpPr>
          <p:cNvPr id="53" name="Text 50">
            <a:extLst>
              <a:ext uri="{FF2B5EF4-FFF2-40B4-BE49-F238E27FC236}">
                <a16:creationId xmlns:a16="http://schemas.microsoft.com/office/drawing/2014/main" id="{F75D000F-55B1-C00B-62F5-D21094BD10AE}"/>
              </a:ext>
            </a:extLst>
          </p:cNvPr>
          <p:cNvSpPr/>
          <p:nvPr/>
        </p:nvSpPr>
        <p:spPr>
          <a:xfrm>
            <a:off x="4857601" y="2457896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4" name="Text 51">
            <a:extLst>
              <a:ext uri="{FF2B5EF4-FFF2-40B4-BE49-F238E27FC236}">
                <a16:creationId xmlns:a16="http://schemas.microsoft.com/office/drawing/2014/main" id="{A0273BF2-554D-B056-0B62-7E2EAB1E9F5B}"/>
              </a:ext>
            </a:extLst>
          </p:cNvPr>
          <p:cNvSpPr/>
          <p:nvPr/>
        </p:nvSpPr>
        <p:spPr>
          <a:xfrm>
            <a:off x="4953446" y="2678460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6</a:t>
            </a:r>
            <a:endParaRPr lang="en-US" sz="530" dirty="0"/>
          </a:p>
        </p:txBody>
      </p:sp>
      <p:sp>
        <p:nvSpPr>
          <p:cNvPr id="55" name="Text 52">
            <a:extLst>
              <a:ext uri="{FF2B5EF4-FFF2-40B4-BE49-F238E27FC236}">
                <a16:creationId xmlns:a16="http://schemas.microsoft.com/office/drawing/2014/main" id="{27CD1180-81D6-1A57-9DA4-C9D0F6754241}"/>
              </a:ext>
            </a:extLst>
          </p:cNvPr>
          <p:cNvSpPr/>
          <p:nvPr/>
        </p:nvSpPr>
        <p:spPr>
          <a:xfrm>
            <a:off x="4953446" y="2753320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Encounter with Scripture</a:t>
            </a:r>
            <a:endParaRPr lang="en-US" sz="730" dirty="0"/>
          </a:p>
        </p:txBody>
      </p:sp>
      <p:sp>
        <p:nvSpPr>
          <p:cNvPr id="56" name="Text 53">
            <a:extLst>
              <a:ext uri="{FF2B5EF4-FFF2-40B4-BE49-F238E27FC236}">
                <a16:creationId xmlns:a16="http://schemas.microsoft.com/office/drawing/2014/main" id="{3B674EEB-5D3F-C178-6D87-617D66A0DE33}"/>
              </a:ext>
            </a:extLst>
          </p:cNvPr>
          <p:cNvSpPr/>
          <p:nvPr/>
        </p:nvSpPr>
        <p:spPr>
          <a:xfrm>
            <a:off x="4953446" y="2867471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to pray with God's Word.</a:t>
            </a:r>
            <a:endParaRPr lang="en-US" sz="590" dirty="0"/>
          </a:p>
        </p:txBody>
      </p:sp>
      <p:sp>
        <p:nvSpPr>
          <p:cNvPr id="57" name="Text 54">
            <a:extLst>
              <a:ext uri="{FF2B5EF4-FFF2-40B4-BE49-F238E27FC236}">
                <a16:creationId xmlns:a16="http://schemas.microsoft.com/office/drawing/2014/main" id="{22CF3602-6283-4B32-557A-3547139E3869}"/>
              </a:ext>
            </a:extLst>
          </p:cNvPr>
          <p:cNvSpPr/>
          <p:nvPr/>
        </p:nvSpPr>
        <p:spPr>
          <a:xfrm>
            <a:off x="4857601" y="3220641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243363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8" name="Text 55">
            <a:extLst>
              <a:ext uri="{FF2B5EF4-FFF2-40B4-BE49-F238E27FC236}">
                <a16:creationId xmlns:a16="http://schemas.microsoft.com/office/drawing/2014/main" id="{5378A13E-531A-EEF0-3E47-0DBED88CE82B}"/>
              </a:ext>
            </a:extLst>
          </p:cNvPr>
          <p:cNvSpPr/>
          <p:nvPr/>
        </p:nvSpPr>
        <p:spPr>
          <a:xfrm>
            <a:off x="4953446" y="3441204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8</a:t>
            </a:r>
            <a:endParaRPr lang="en-US" sz="530" dirty="0"/>
          </a:p>
        </p:txBody>
      </p:sp>
      <p:sp>
        <p:nvSpPr>
          <p:cNvPr id="59" name="Text 56">
            <a:extLst>
              <a:ext uri="{FF2B5EF4-FFF2-40B4-BE49-F238E27FC236}">
                <a16:creationId xmlns:a16="http://schemas.microsoft.com/office/drawing/2014/main" id="{375DCCE4-92E5-C5A3-A796-51A1A661AF86}"/>
              </a:ext>
            </a:extLst>
          </p:cNvPr>
          <p:cNvSpPr/>
          <p:nvPr/>
        </p:nvSpPr>
        <p:spPr>
          <a:xfrm>
            <a:off x="4953446" y="3516064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Retreat</a:t>
            </a:r>
            <a:endParaRPr lang="en-US" sz="730" dirty="0"/>
          </a:p>
        </p:txBody>
      </p:sp>
      <p:sp>
        <p:nvSpPr>
          <p:cNvPr id="60" name="Text 57">
            <a:extLst>
              <a:ext uri="{FF2B5EF4-FFF2-40B4-BE49-F238E27FC236}">
                <a16:creationId xmlns:a16="http://schemas.microsoft.com/office/drawing/2014/main" id="{63AB2818-9654-0D3F-581D-8B69E08F6FEA}"/>
              </a:ext>
            </a:extLst>
          </p:cNvPr>
          <p:cNvSpPr/>
          <p:nvPr/>
        </p:nvSpPr>
        <p:spPr>
          <a:xfrm>
            <a:off x="4953446" y="3630216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deep, personal encounter with Jesus.</a:t>
            </a:r>
            <a:endParaRPr lang="en-US" sz="590" dirty="0"/>
          </a:p>
        </p:txBody>
      </p:sp>
      <p:sp>
        <p:nvSpPr>
          <p:cNvPr id="61" name="Text 58">
            <a:extLst>
              <a:ext uri="{FF2B5EF4-FFF2-40B4-BE49-F238E27FC236}">
                <a16:creationId xmlns:a16="http://schemas.microsoft.com/office/drawing/2014/main" id="{1E2D5F51-E024-BE71-4A4B-9FDFFEF9AF66}"/>
              </a:ext>
            </a:extLst>
          </p:cNvPr>
          <p:cNvSpPr/>
          <p:nvPr/>
        </p:nvSpPr>
        <p:spPr>
          <a:xfrm>
            <a:off x="4857601" y="3983385"/>
            <a:ext cx="3785741" cy="727323"/>
          </a:xfrm>
          <a:prstGeom prst="roundRect">
            <a:avLst>
              <a:gd name="adj" fmla="val 6810"/>
            </a:avLst>
          </a:prstGeom>
          <a:solidFill>
            <a:srgbClr val="1E3A5F"/>
          </a:solidFill>
          <a:ln w="9525">
            <a:solidFill>
              <a:srgbClr val="C9A227">
                <a:alpha val="14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2" name="Text 59">
            <a:extLst>
              <a:ext uri="{FF2B5EF4-FFF2-40B4-BE49-F238E27FC236}">
                <a16:creationId xmlns:a16="http://schemas.microsoft.com/office/drawing/2014/main" id="{FD57454F-C262-D326-698A-DCA9FD1907CD}"/>
              </a:ext>
            </a:extLst>
          </p:cNvPr>
          <p:cNvSpPr/>
          <p:nvPr/>
        </p:nvSpPr>
        <p:spPr>
          <a:xfrm>
            <a:off x="4953446" y="4203948"/>
            <a:ext cx="3953455" cy="67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"/>
              </a:lnSpc>
              <a:buNone/>
            </a:pPr>
            <a:r>
              <a:rPr lang="en-US" sz="530" b="1" kern="0" spc="69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10</a:t>
            </a:r>
            <a:endParaRPr lang="en-US" sz="530" dirty="0"/>
          </a:p>
        </p:txBody>
      </p:sp>
      <p:sp>
        <p:nvSpPr>
          <p:cNvPr id="63" name="Text 60">
            <a:extLst>
              <a:ext uri="{FF2B5EF4-FFF2-40B4-BE49-F238E27FC236}">
                <a16:creationId xmlns:a16="http://schemas.microsoft.com/office/drawing/2014/main" id="{87D6D741-0290-0DCB-2F1E-4E90ECD8C19F}"/>
              </a:ext>
            </a:extLst>
          </p:cNvPr>
          <p:cNvSpPr/>
          <p:nvPr/>
        </p:nvSpPr>
        <p:spPr>
          <a:xfrm>
            <a:off x="4953446" y="4278809"/>
            <a:ext cx="3953455" cy="106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39"/>
              </a:lnSpc>
              <a:buNone/>
            </a:pPr>
            <a:r>
              <a:rPr lang="en-US" sz="73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Life in the Spirit</a:t>
            </a:r>
            <a:endParaRPr lang="en-US" sz="730" dirty="0"/>
          </a:p>
        </p:txBody>
      </p:sp>
      <p:sp>
        <p:nvSpPr>
          <p:cNvPr id="64" name="Text 61">
            <a:extLst>
              <a:ext uri="{FF2B5EF4-FFF2-40B4-BE49-F238E27FC236}">
                <a16:creationId xmlns:a16="http://schemas.microsoft.com/office/drawing/2014/main" id="{0C5AAA7F-6628-32F0-38A2-8B7EEF28C409}"/>
              </a:ext>
            </a:extLst>
          </p:cNvPr>
          <p:cNvSpPr/>
          <p:nvPr/>
        </p:nvSpPr>
        <p:spPr>
          <a:xfrm>
            <a:off x="4953446" y="4392960"/>
            <a:ext cx="3953455" cy="9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67"/>
              </a:lnSpc>
              <a:buNone/>
            </a:pPr>
            <a:r>
              <a:rPr lang="en-US" sz="59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Confirmation transforms us into missionary disciples.</a:t>
            </a:r>
            <a:endParaRPr lang="en-US" sz="590" dirty="0"/>
          </a:p>
        </p:txBody>
      </p:sp>
      <p:sp>
        <p:nvSpPr>
          <p:cNvPr id="65" name="Text 62">
            <a:extLst>
              <a:ext uri="{FF2B5EF4-FFF2-40B4-BE49-F238E27FC236}">
                <a16:creationId xmlns:a16="http://schemas.microsoft.com/office/drawing/2014/main" id="{BEEABE4E-F1CA-2C5D-1BBF-68C28573AA03}"/>
              </a:ext>
            </a:extLst>
          </p:cNvPr>
          <p:cNvSpPr/>
          <p:nvPr/>
        </p:nvSpPr>
        <p:spPr>
          <a:xfrm>
            <a:off x="4528840" y="810518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6" name="Text 63">
            <a:extLst>
              <a:ext uri="{FF2B5EF4-FFF2-40B4-BE49-F238E27FC236}">
                <a16:creationId xmlns:a16="http://schemas.microsoft.com/office/drawing/2014/main" id="{60063E0A-148E-5A7E-A59E-9F1F5C798FAF}"/>
              </a:ext>
            </a:extLst>
          </p:cNvPr>
          <p:cNvSpPr/>
          <p:nvPr/>
        </p:nvSpPr>
        <p:spPr>
          <a:xfrm>
            <a:off x="4528840" y="1204020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7" name="Text 64">
            <a:extLst>
              <a:ext uri="{FF2B5EF4-FFF2-40B4-BE49-F238E27FC236}">
                <a16:creationId xmlns:a16="http://schemas.microsoft.com/office/drawing/2014/main" id="{2449B2AC-578E-A53E-FFD4-E16EB1A81F34}"/>
              </a:ext>
            </a:extLst>
          </p:cNvPr>
          <p:cNvSpPr/>
          <p:nvPr/>
        </p:nvSpPr>
        <p:spPr>
          <a:xfrm>
            <a:off x="4528840" y="1597670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8" name="Text 65">
            <a:extLst>
              <a:ext uri="{FF2B5EF4-FFF2-40B4-BE49-F238E27FC236}">
                <a16:creationId xmlns:a16="http://schemas.microsoft.com/office/drawing/2014/main" id="{057F8972-DB2A-DA2C-3863-30DC0FF64E08}"/>
              </a:ext>
            </a:extLst>
          </p:cNvPr>
          <p:cNvSpPr/>
          <p:nvPr/>
        </p:nvSpPr>
        <p:spPr>
          <a:xfrm>
            <a:off x="4528840" y="1991171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9" name="Text 66">
            <a:extLst>
              <a:ext uri="{FF2B5EF4-FFF2-40B4-BE49-F238E27FC236}">
                <a16:creationId xmlns:a16="http://schemas.microsoft.com/office/drawing/2014/main" id="{FF262935-1DC5-0D5C-98B5-5736B09A97AB}"/>
              </a:ext>
            </a:extLst>
          </p:cNvPr>
          <p:cNvSpPr/>
          <p:nvPr/>
        </p:nvSpPr>
        <p:spPr>
          <a:xfrm>
            <a:off x="4528840" y="2384822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0" name="Text 67">
            <a:extLst>
              <a:ext uri="{FF2B5EF4-FFF2-40B4-BE49-F238E27FC236}">
                <a16:creationId xmlns:a16="http://schemas.microsoft.com/office/drawing/2014/main" id="{2E95C48B-0BC5-C58F-0BF2-BBCE03FF3712}"/>
              </a:ext>
            </a:extLst>
          </p:cNvPr>
          <p:cNvSpPr/>
          <p:nvPr/>
        </p:nvSpPr>
        <p:spPr>
          <a:xfrm>
            <a:off x="4528840" y="2778323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1" name="Text 68">
            <a:extLst>
              <a:ext uri="{FF2B5EF4-FFF2-40B4-BE49-F238E27FC236}">
                <a16:creationId xmlns:a16="http://schemas.microsoft.com/office/drawing/2014/main" id="{F87F2F81-4C9B-EBD2-3189-F5355A28EF15}"/>
              </a:ext>
            </a:extLst>
          </p:cNvPr>
          <p:cNvSpPr/>
          <p:nvPr/>
        </p:nvSpPr>
        <p:spPr>
          <a:xfrm>
            <a:off x="4528840" y="3171974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2" name="Text 69">
            <a:extLst>
              <a:ext uri="{FF2B5EF4-FFF2-40B4-BE49-F238E27FC236}">
                <a16:creationId xmlns:a16="http://schemas.microsoft.com/office/drawing/2014/main" id="{9CA9FE1F-0C2D-BB37-E91A-15CD5064D713}"/>
              </a:ext>
            </a:extLst>
          </p:cNvPr>
          <p:cNvSpPr/>
          <p:nvPr/>
        </p:nvSpPr>
        <p:spPr>
          <a:xfrm>
            <a:off x="4528840" y="3565475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3" name="Text 70">
            <a:extLst>
              <a:ext uri="{FF2B5EF4-FFF2-40B4-BE49-F238E27FC236}">
                <a16:creationId xmlns:a16="http://schemas.microsoft.com/office/drawing/2014/main" id="{21A7E47F-5D78-F575-3DA8-3BA4F9B140C0}"/>
              </a:ext>
            </a:extLst>
          </p:cNvPr>
          <p:cNvSpPr/>
          <p:nvPr/>
        </p:nvSpPr>
        <p:spPr>
          <a:xfrm>
            <a:off x="4528840" y="3959126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4" name="Text 71">
            <a:extLst>
              <a:ext uri="{FF2B5EF4-FFF2-40B4-BE49-F238E27FC236}">
                <a16:creationId xmlns:a16="http://schemas.microsoft.com/office/drawing/2014/main" id="{105048CA-8610-95E8-4277-97F7C13B3CC6}"/>
              </a:ext>
            </a:extLst>
          </p:cNvPr>
          <p:cNvSpPr/>
          <p:nvPr/>
        </p:nvSpPr>
        <p:spPr>
          <a:xfrm>
            <a:off x="4528840" y="4352627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5" name="Text 72">
            <a:extLst>
              <a:ext uri="{FF2B5EF4-FFF2-40B4-BE49-F238E27FC236}">
                <a16:creationId xmlns:a16="http://schemas.microsoft.com/office/drawing/2014/main" id="{C13C1493-10B1-81CC-B15D-1F895BD0393C}"/>
              </a:ext>
            </a:extLst>
          </p:cNvPr>
          <p:cNvSpPr/>
          <p:nvPr/>
        </p:nvSpPr>
        <p:spPr>
          <a:xfrm>
            <a:off x="4528840" y="4746278"/>
            <a:ext cx="86320" cy="86320"/>
          </a:xfrm>
          <a:prstGeom prst="ellipse">
            <a:avLst/>
          </a:prstGeom>
          <a:solidFill>
            <a:srgbClr val="C9A227"/>
          </a:solidFill>
          <a:ln/>
          <a:effectLst>
            <a:outerShdw blurRad="49530" dist="50800" dir="16200000" algn="bl" rotWithShape="0">
              <a:srgbClr val="C9A227">
                <a:alpha val="7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417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F162A">
                  <a:alpha val="97000"/>
                </a:srgbClr>
              </a:gs>
              <a:gs pos="42000">
                <a:srgbClr val="141E3A">
                  <a:alpha val="93000"/>
                </a:srgbClr>
              </a:gs>
              <a:gs pos="68000">
                <a:srgbClr val="141E3A">
                  <a:alpha val="72000"/>
                </a:srgbClr>
              </a:gs>
              <a:gs pos="100000">
                <a:srgbClr val="141E3A">
                  <a:alpha val="3500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74427"/>
            <a:ext cx="43160" cy="43160"/>
          </a:xfrm>
          <a:prstGeom prst="ellipse">
            <a:avLst/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7200" y="336500"/>
            <a:ext cx="3935385" cy="7735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1"/>
              </a:lnSpc>
              <a:spcAft>
                <a:spcPts val="340"/>
              </a:spcAft>
              <a:buNone/>
            </a:pPr>
            <a:r>
              <a:rPr lang="en-US" sz="2590" b="1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Belonging</a:t>
            </a:r>
            <a:br/>
            <a:r>
              <a:rPr lang="en-US" sz="2590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 You Were Made for This</a:t>
            </a:r>
            <a:endParaRPr lang="en-US" sz="2590" dirty="0"/>
          </a:p>
        </p:txBody>
      </p:sp>
      <p:sp>
        <p:nvSpPr>
          <p:cNvPr id="5" name="Text 3"/>
          <p:cNvSpPr/>
          <p:nvPr/>
        </p:nvSpPr>
        <p:spPr>
          <a:xfrm>
            <a:off x="457200" y="1116360"/>
            <a:ext cx="4244042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40"/>
              </a:lnSpc>
              <a:spcAft>
                <a:spcPts val="1690"/>
              </a:spcAft>
              <a:buNone/>
            </a:pPr>
            <a:r>
              <a:rPr lang="en-US" sz="960" i="1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Baptism doesn't just save us — it makes us family.</a:t>
            </a:r>
            <a:endParaRPr lang="en-US" sz="960" dirty="0"/>
          </a:p>
        </p:txBody>
      </p:sp>
      <p:sp>
        <p:nvSpPr>
          <p:cNvPr id="6" name="Text 4"/>
          <p:cNvSpPr/>
          <p:nvPr/>
        </p:nvSpPr>
        <p:spPr>
          <a:xfrm>
            <a:off x="457200" y="1714351"/>
            <a:ext cx="3858220" cy="736848"/>
          </a:xfrm>
          <a:prstGeom prst="roundRect">
            <a:avLst>
              <a:gd name="adj" fmla="val 9652"/>
            </a:avLst>
          </a:prstGeom>
          <a:solidFill>
            <a:srgbClr val="1B2A4A">
              <a:alpha val="8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7200" y="1714351"/>
            <a:ext cx="19050" cy="736848"/>
          </a:xfrm>
          <a:custGeom>
            <a:avLst/>
            <a:gdLst/>
            <a:ahLst/>
            <a:cxnLst/>
            <a:rect l="l" t="t" r="r" b="b"/>
            <a:pathLst>
              <a:path w="19050" h="736848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714171"/>
                </a:lnTo>
                <a:lnTo>
                  <a:pt x="16669" y="711479"/>
                </a:lnTo>
                <a:lnTo>
                  <a:pt x="14288" y="708485"/>
                </a:lnTo>
                <a:lnTo>
                  <a:pt x="11906" y="705121"/>
                </a:lnTo>
                <a:lnTo>
                  <a:pt x="9525" y="701282"/>
                </a:lnTo>
                <a:lnTo>
                  <a:pt x="7144" y="696794"/>
                </a:lnTo>
                <a:lnTo>
                  <a:pt x="4763" y="691316"/>
                </a:lnTo>
                <a:lnTo>
                  <a:pt x="2381" y="683977"/>
                </a:lnTo>
                <a:lnTo>
                  <a:pt x="0" y="665728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04391" y="1838027"/>
            <a:ext cx="314920" cy="314920"/>
          </a:xfrm>
          <a:prstGeom prst="ellipse">
            <a:avLst/>
          </a:prstGeom>
          <a:solidFill>
            <a:srgbClr val="C9A227">
              <a:alpha val="13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483" y="1929119"/>
            <a:ext cx="132588" cy="1325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47452" y="1830437"/>
            <a:ext cx="3443332" cy="156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30"/>
              </a:lnSpc>
              <a:buNone/>
            </a:pPr>
            <a:r>
              <a:rPr lang="en-US" sz="820" b="1" kern="0" spc="33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THE BODY OF CHRIST</a:t>
            </a:r>
            <a:endParaRPr lang="en-US" sz="820" dirty="0"/>
          </a:p>
        </p:txBody>
      </p:sp>
      <p:sp>
        <p:nvSpPr>
          <p:cNvPr id="11" name="Text 8"/>
          <p:cNvSpPr/>
          <p:nvPr/>
        </p:nvSpPr>
        <p:spPr>
          <a:xfrm>
            <a:off x="1047452" y="2008287"/>
            <a:ext cx="3192908" cy="343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88"/>
              </a:lnSpc>
              <a:buNone/>
            </a:pPr>
            <a:r>
              <a:rPr lang="en-US" sz="87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belong to the Body of Christ, the Church, from the moment of Baptism.</a:t>
            </a:r>
            <a:endParaRPr lang="en-US" sz="870" dirty="0"/>
          </a:p>
        </p:txBody>
      </p:sp>
      <p:sp>
        <p:nvSpPr>
          <p:cNvPr id="12" name="Text 9"/>
          <p:cNvSpPr/>
          <p:nvPr/>
        </p:nvSpPr>
        <p:spPr>
          <a:xfrm>
            <a:off x="457200" y="2579340"/>
            <a:ext cx="3858220" cy="736848"/>
          </a:xfrm>
          <a:prstGeom prst="roundRect">
            <a:avLst>
              <a:gd name="adj" fmla="val 9652"/>
            </a:avLst>
          </a:prstGeom>
          <a:solidFill>
            <a:srgbClr val="1B2A4A">
              <a:alpha val="8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457200" y="2579340"/>
            <a:ext cx="19050" cy="736848"/>
          </a:xfrm>
          <a:custGeom>
            <a:avLst/>
            <a:gdLst/>
            <a:ahLst/>
            <a:cxnLst/>
            <a:rect l="l" t="t" r="r" b="b"/>
            <a:pathLst>
              <a:path w="19050" h="736848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714171"/>
                </a:lnTo>
                <a:lnTo>
                  <a:pt x="16669" y="711479"/>
                </a:lnTo>
                <a:lnTo>
                  <a:pt x="14288" y="708485"/>
                </a:lnTo>
                <a:lnTo>
                  <a:pt x="11906" y="705121"/>
                </a:lnTo>
                <a:lnTo>
                  <a:pt x="9525" y="701282"/>
                </a:lnTo>
                <a:lnTo>
                  <a:pt x="7144" y="696794"/>
                </a:lnTo>
                <a:lnTo>
                  <a:pt x="4763" y="691316"/>
                </a:lnTo>
                <a:lnTo>
                  <a:pt x="2381" y="683977"/>
                </a:lnTo>
                <a:lnTo>
                  <a:pt x="0" y="665728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604391" y="2703016"/>
            <a:ext cx="314920" cy="314920"/>
          </a:xfrm>
          <a:prstGeom prst="ellipse">
            <a:avLst/>
          </a:prstGeom>
          <a:solidFill>
            <a:srgbClr val="C9A227">
              <a:alpha val="13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483" y="2794108"/>
            <a:ext cx="132588" cy="13258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047452" y="2695426"/>
            <a:ext cx="3443332" cy="156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30"/>
              </a:lnSpc>
              <a:buNone/>
            </a:pPr>
            <a:r>
              <a:rPr lang="en-US" sz="820" b="1" kern="0" spc="33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BAPTISMAL GRACE</a:t>
            </a:r>
            <a:endParaRPr lang="en-US" sz="820" dirty="0"/>
          </a:p>
        </p:txBody>
      </p:sp>
      <p:sp>
        <p:nvSpPr>
          <p:cNvPr id="17" name="Text 13"/>
          <p:cNvSpPr/>
          <p:nvPr/>
        </p:nvSpPr>
        <p:spPr>
          <a:xfrm>
            <a:off x="1047452" y="2873276"/>
            <a:ext cx="3192908" cy="343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88"/>
              </a:lnSpc>
              <a:buNone/>
            </a:pPr>
            <a:r>
              <a:rPr lang="en-US" sz="87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Baptismal grace is the foundation in preparing for Confirmation.</a:t>
            </a:r>
            <a:endParaRPr lang="en-US" sz="870" dirty="0"/>
          </a:p>
        </p:txBody>
      </p:sp>
      <p:sp>
        <p:nvSpPr>
          <p:cNvPr id="18" name="Text 14"/>
          <p:cNvSpPr/>
          <p:nvPr/>
        </p:nvSpPr>
        <p:spPr>
          <a:xfrm>
            <a:off x="457200" y="3444329"/>
            <a:ext cx="3858220" cy="736848"/>
          </a:xfrm>
          <a:prstGeom prst="roundRect">
            <a:avLst>
              <a:gd name="adj" fmla="val 9652"/>
            </a:avLst>
          </a:prstGeom>
          <a:solidFill>
            <a:srgbClr val="1B2A4A">
              <a:alpha val="8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457200" y="3444329"/>
            <a:ext cx="19050" cy="736848"/>
          </a:xfrm>
          <a:custGeom>
            <a:avLst/>
            <a:gdLst/>
            <a:ahLst/>
            <a:cxnLst/>
            <a:rect l="l" t="t" r="r" b="b"/>
            <a:pathLst>
              <a:path w="19050" h="736848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714171"/>
                </a:lnTo>
                <a:lnTo>
                  <a:pt x="16669" y="711479"/>
                </a:lnTo>
                <a:lnTo>
                  <a:pt x="14288" y="708485"/>
                </a:lnTo>
                <a:lnTo>
                  <a:pt x="11906" y="705121"/>
                </a:lnTo>
                <a:lnTo>
                  <a:pt x="9525" y="701282"/>
                </a:lnTo>
                <a:lnTo>
                  <a:pt x="7144" y="696794"/>
                </a:lnTo>
                <a:lnTo>
                  <a:pt x="4763" y="691316"/>
                </a:lnTo>
                <a:lnTo>
                  <a:pt x="2381" y="683977"/>
                </a:lnTo>
                <a:lnTo>
                  <a:pt x="0" y="665728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6"/>
          <p:cNvSpPr/>
          <p:nvPr/>
        </p:nvSpPr>
        <p:spPr>
          <a:xfrm>
            <a:off x="604391" y="3568005"/>
            <a:ext cx="314920" cy="314920"/>
          </a:xfrm>
          <a:prstGeom prst="ellipse">
            <a:avLst/>
          </a:prstGeom>
          <a:solidFill>
            <a:srgbClr val="C9A227">
              <a:alpha val="13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483" y="3659097"/>
            <a:ext cx="132588" cy="13258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047452" y="3560415"/>
            <a:ext cx="3443332" cy="156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30"/>
              </a:lnSpc>
              <a:buNone/>
            </a:pPr>
            <a:r>
              <a:rPr lang="en-US" sz="820" b="1" kern="0" spc="33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UNCONDITIONAL LOVE</a:t>
            </a:r>
            <a:endParaRPr lang="en-US" sz="820" dirty="0"/>
          </a:p>
        </p:txBody>
      </p:sp>
      <p:sp>
        <p:nvSpPr>
          <p:cNvPr id="23" name="Text 18"/>
          <p:cNvSpPr/>
          <p:nvPr/>
        </p:nvSpPr>
        <p:spPr>
          <a:xfrm>
            <a:off x="1047452" y="3738265"/>
            <a:ext cx="3192908" cy="343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88"/>
              </a:lnSpc>
              <a:buNone/>
            </a:pPr>
            <a:r>
              <a:rPr lang="en-US" sz="87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God's love is unconditional — no achievement, no performance required.</a:t>
            </a:r>
            <a:endParaRPr lang="en-US" sz="870" dirty="0"/>
          </a:p>
        </p:txBody>
      </p:sp>
      <p:sp>
        <p:nvSpPr>
          <p:cNvPr id="24" name="Text 19"/>
          <p:cNvSpPr/>
          <p:nvPr/>
        </p:nvSpPr>
        <p:spPr>
          <a:xfrm>
            <a:off x="457200" y="4309318"/>
            <a:ext cx="3858220" cy="736848"/>
          </a:xfrm>
          <a:prstGeom prst="roundRect">
            <a:avLst>
              <a:gd name="adj" fmla="val 9652"/>
            </a:avLst>
          </a:prstGeom>
          <a:solidFill>
            <a:srgbClr val="1B2A4A">
              <a:alpha val="82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0"/>
          <p:cNvSpPr/>
          <p:nvPr/>
        </p:nvSpPr>
        <p:spPr>
          <a:xfrm>
            <a:off x="457200" y="4309318"/>
            <a:ext cx="19050" cy="736848"/>
          </a:xfrm>
          <a:custGeom>
            <a:avLst/>
            <a:gdLst/>
            <a:ahLst/>
            <a:cxnLst/>
            <a:rect l="l" t="t" r="r" b="b"/>
            <a:pathLst>
              <a:path w="19050" h="736848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714171"/>
                </a:lnTo>
                <a:lnTo>
                  <a:pt x="16669" y="711479"/>
                </a:lnTo>
                <a:lnTo>
                  <a:pt x="14288" y="708485"/>
                </a:lnTo>
                <a:lnTo>
                  <a:pt x="11906" y="705121"/>
                </a:lnTo>
                <a:lnTo>
                  <a:pt x="9525" y="701282"/>
                </a:lnTo>
                <a:lnTo>
                  <a:pt x="7144" y="696794"/>
                </a:lnTo>
                <a:lnTo>
                  <a:pt x="4763" y="691316"/>
                </a:lnTo>
                <a:lnTo>
                  <a:pt x="2381" y="683977"/>
                </a:lnTo>
                <a:lnTo>
                  <a:pt x="0" y="665728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1"/>
          <p:cNvSpPr/>
          <p:nvPr/>
        </p:nvSpPr>
        <p:spPr>
          <a:xfrm>
            <a:off x="604391" y="4432995"/>
            <a:ext cx="314920" cy="314920"/>
          </a:xfrm>
          <a:prstGeom prst="ellipse">
            <a:avLst/>
          </a:prstGeom>
          <a:solidFill>
            <a:srgbClr val="C9A227">
              <a:alpha val="13000"/>
            </a:srgbClr>
          </a:solidFill>
          <a:ln w="9525">
            <a:solidFill>
              <a:srgbClr val="C9A227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5483" y="4524086"/>
            <a:ext cx="132588" cy="132588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047452" y="4425404"/>
            <a:ext cx="3443332" cy="156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30"/>
              </a:lnSpc>
              <a:buNone/>
            </a:pPr>
            <a:r>
              <a:rPr lang="en-US" sz="820" b="1" kern="0" spc="33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LIVING BELONGING</a:t>
            </a:r>
            <a:endParaRPr lang="en-US" sz="820" dirty="0"/>
          </a:p>
        </p:txBody>
      </p:sp>
      <p:sp>
        <p:nvSpPr>
          <p:cNvPr id="29" name="Text 23"/>
          <p:cNvSpPr/>
          <p:nvPr/>
        </p:nvSpPr>
        <p:spPr>
          <a:xfrm>
            <a:off x="1047452" y="4603254"/>
            <a:ext cx="3192908" cy="343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88"/>
              </a:lnSpc>
              <a:buNone/>
            </a:pPr>
            <a:r>
              <a:rPr lang="en-US" sz="870" dirty="0">
                <a:solidFill>
                  <a:srgbClr val="F4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Parish life, family prayer, and shared meals are the places belonging is lived.</a:t>
            </a:r>
            <a:endParaRPr lang="en-US" sz="870" dirty="0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>
            <a:alphaModFix amt="9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1302" y="1660699"/>
            <a:ext cx="1393478" cy="1822103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963989" y="4680049"/>
            <a:ext cx="2807940" cy="234851"/>
          </a:xfrm>
          <a:prstGeom prst="roundRect">
            <a:avLst>
              <a:gd name="adj" fmla="val 61107"/>
            </a:avLst>
          </a:prstGeom>
          <a:solidFill>
            <a:srgbClr val="C9A227">
              <a:alpha val="13000"/>
            </a:srgbClr>
          </a:solidFill>
          <a:ln w="9525">
            <a:solidFill>
              <a:srgbClr val="C9A227">
                <a:alpha val="30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5"/>
          <p:cNvSpPr/>
          <p:nvPr/>
        </p:nvSpPr>
        <p:spPr>
          <a:xfrm>
            <a:off x="6206133" y="4732734"/>
            <a:ext cx="270155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DIOCESE OF DES MOINES · CONFIRMATION PREP</a:t>
            </a:r>
            <a:endParaRPr lang="en-US" sz="6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E162A">
                  <a:alpha val="88000"/>
                </a:srgbClr>
              </a:gs>
              <a:gs pos="50000">
                <a:srgbClr val="14203C">
                  <a:alpha val="82000"/>
                </a:srgbClr>
              </a:gs>
              <a:gs pos="100000">
                <a:srgbClr val="0E162A">
                  <a:alpha val="92000"/>
                </a:srgbClr>
              </a:gs>
            </a:gsLst>
            <a:lin ang="4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2428875" y="0"/>
            <a:ext cx="4286250" cy="2429470"/>
          </a:xfrm>
          <a:prstGeom prst="rect">
            <a:avLst/>
          </a:prstGeom>
          <a:gradFill rotWithShape="1">
            <a:gsLst>
              <a:gs pos="0">
                <a:srgbClr val="C9A227">
                  <a:alpha val="13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C9A227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512192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C9A227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293543" y="631031"/>
            <a:ext cx="612606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16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THEME 2</a:t>
            </a:r>
            <a:endParaRPr lang="en-US" sz="730" dirty="0"/>
          </a:p>
        </p:txBody>
      </p:sp>
      <p:sp>
        <p:nvSpPr>
          <p:cNvPr id="7" name="Text 5"/>
          <p:cNvSpPr/>
          <p:nvPr/>
        </p:nvSpPr>
        <p:spPr>
          <a:xfrm>
            <a:off x="2264683" y="841028"/>
            <a:ext cx="4614633" cy="449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40"/>
              </a:lnSpc>
              <a:spcAft>
                <a:spcPts val="1580"/>
              </a:spcAft>
              <a:buNone/>
            </a:pPr>
            <a:r>
              <a:rPr lang="en-US" sz="2360" b="1" kern="0" spc="24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Identity — Beloved Child of God</a:t>
            </a:r>
            <a:endParaRPr lang="en-US" sz="2360" dirty="0"/>
          </a:p>
        </p:txBody>
      </p:sp>
      <p:sp>
        <p:nvSpPr>
          <p:cNvPr id="8" name="Text 6"/>
          <p:cNvSpPr/>
          <p:nvPr/>
        </p:nvSpPr>
        <p:spPr>
          <a:xfrm>
            <a:off x="2459980" y="1491258"/>
            <a:ext cx="4223891" cy="1635176"/>
          </a:xfrm>
          <a:prstGeom prst="roundRect">
            <a:avLst>
              <a:gd name="adj" fmla="val 2641"/>
            </a:avLst>
          </a:prstGeom>
          <a:solidFill>
            <a:srgbClr val="243363">
              <a:alpha val="55000"/>
            </a:srgbClr>
          </a:solidFill>
          <a:ln/>
        </p:spPr>
        <p:txBody>
          <a:bodyPr wrap="square" lIns="372110" tIns="200660" rIns="372110" bIns="200660" rtlCol="0" anchor="t"/>
          <a:lstStyle/>
          <a:p>
            <a:pPr marL="0" indent="0" algn="ctr">
              <a:buNone/>
            </a:pPr>
            <a:endParaRPr lang="en-US" sz="1520" dirty="0">
              <a:solidFill>
                <a:srgbClr val="C9A227"/>
              </a:solidFill>
              <a:latin typeface="Constantia" pitchFamily="34" charset="0"/>
              <a:ea typeface="Constantia" pitchFamily="34" charset="-122"/>
              <a:cs typeface="Constantia" pitchFamily="34" charset="-120"/>
            </a:endParaRPr>
          </a:p>
          <a:p>
            <a:pPr marL="0" indent="0" algn="ctr">
              <a:buNone/>
            </a:pPr>
            <a:r>
              <a:rPr lang="en-US" sz="1520" i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See what love the Father has bestowed on us that we may be called the children of God. Yet so we are.</a:t>
            </a:r>
            <a:endParaRPr lang="en-US" sz="4500" dirty="0"/>
          </a:p>
          <a:p>
            <a:pPr marL="0" indent="0" algn="ctr">
              <a:buNone/>
            </a:pPr>
            <a:r>
              <a:rPr lang="en-US" sz="840" b="1" kern="0" spc="10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JOHN 3:1</a:t>
            </a:r>
            <a:endParaRPr lang="en-US" sz="4500" dirty="0"/>
          </a:p>
        </p:txBody>
      </p:sp>
      <p:sp>
        <p:nvSpPr>
          <p:cNvPr id="9" name="Text 7"/>
          <p:cNvSpPr/>
          <p:nvPr/>
        </p:nvSpPr>
        <p:spPr>
          <a:xfrm>
            <a:off x="2459980" y="1491258"/>
            <a:ext cx="4223891" cy="19050"/>
          </a:xfrm>
          <a:custGeom>
            <a:avLst/>
            <a:gdLst/>
            <a:ahLst/>
            <a:cxnLst/>
            <a:rect l="l" t="t" r="r" b="b"/>
            <a:pathLst>
              <a:path w="4223891" h="19050">
                <a:moveTo>
                  <a:pt x="43180" y="0"/>
                </a:moveTo>
                <a:lnTo>
                  <a:pt x="29039" y="2381"/>
                </a:lnTo>
                <a:lnTo>
                  <a:pt x="23467" y="4763"/>
                </a:lnTo>
                <a:lnTo>
                  <a:pt x="19391" y="7144"/>
                </a:lnTo>
                <a:lnTo>
                  <a:pt x="16127" y="9525"/>
                </a:lnTo>
                <a:lnTo>
                  <a:pt x="13406" y="11906"/>
                </a:lnTo>
                <a:lnTo>
                  <a:pt x="11090" y="14288"/>
                </a:lnTo>
                <a:lnTo>
                  <a:pt x="9097" y="16669"/>
                </a:lnTo>
                <a:lnTo>
                  <a:pt x="7371" y="19050"/>
                </a:lnTo>
                <a:lnTo>
                  <a:pt x="4216520" y="19050"/>
                </a:lnTo>
                <a:lnTo>
                  <a:pt x="4214794" y="16669"/>
                </a:lnTo>
                <a:lnTo>
                  <a:pt x="4212801" y="14288"/>
                </a:lnTo>
                <a:lnTo>
                  <a:pt x="4210485" y="11906"/>
                </a:lnTo>
                <a:lnTo>
                  <a:pt x="4207764" y="9525"/>
                </a:lnTo>
                <a:lnTo>
                  <a:pt x="4204500" y="7144"/>
                </a:lnTo>
                <a:lnTo>
                  <a:pt x="4200424" y="4763"/>
                </a:lnTo>
                <a:lnTo>
                  <a:pt x="4194852" y="2381"/>
                </a:lnTo>
                <a:lnTo>
                  <a:pt x="4180711" y="0"/>
                </a:lnTo>
                <a:close/>
              </a:path>
            </a:pathLst>
          </a:cu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499890" y="3264098"/>
            <a:ext cx="6144220" cy="1248221"/>
          </a:xfrm>
          <a:prstGeom prst="roundRect">
            <a:avLst>
              <a:gd name="adj" fmla="val 3459"/>
            </a:avLst>
          </a:prstGeom>
          <a:solidFill>
            <a:srgbClr val="1B2A4A">
              <a:alpha val="72000"/>
            </a:srgbClr>
          </a:solidFill>
          <a:ln w="9525">
            <a:solidFill>
              <a:srgbClr val="C9A227">
                <a:alpha val="22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881485" y="3508177"/>
            <a:ext cx="49411" cy="49411"/>
          </a:xfrm>
          <a:prstGeom prst="ellipse">
            <a:avLst/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045196" y="3431084"/>
            <a:ext cx="2321094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605"/>
              </a:lnSpc>
              <a:buNone/>
            </a:pPr>
            <a:r>
              <a:rPr lang="en-US" sz="107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Children flourish through relationship.  Today’s culture isolates.</a:t>
            </a:r>
            <a:endParaRPr lang="en-US" sz="1070" dirty="0"/>
          </a:p>
        </p:txBody>
      </p:sp>
      <p:sp>
        <p:nvSpPr>
          <p:cNvPr id="13" name="Text 11"/>
          <p:cNvSpPr/>
          <p:nvPr/>
        </p:nvSpPr>
        <p:spPr>
          <a:xfrm>
            <a:off x="1881485" y="3705820"/>
            <a:ext cx="5381030" cy="9525"/>
          </a:xfrm>
          <a:prstGeom prst="rect">
            <a:avLst/>
          </a:prstGeom>
          <a:solidFill>
            <a:srgbClr val="C9A227">
              <a:alpha val="1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881485" y="3863429"/>
            <a:ext cx="49411" cy="49411"/>
          </a:xfrm>
          <a:prstGeom prst="ellipse">
            <a:avLst/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2045196" y="3786336"/>
            <a:ext cx="2448297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605"/>
              </a:lnSpc>
              <a:buNone/>
            </a:pPr>
            <a:r>
              <a:rPr lang="en-US" sz="107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They are beloved souls to accompany.</a:t>
            </a:r>
            <a:endParaRPr lang="en-US" sz="1070" dirty="0"/>
          </a:p>
        </p:txBody>
      </p:sp>
      <p:sp>
        <p:nvSpPr>
          <p:cNvPr id="16" name="Text 14"/>
          <p:cNvSpPr/>
          <p:nvPr/>
        </p:nvSpPr>
        <p:spPr>
          <a:xfrm>
            <a:off x="1881485" y="4061073"/>
            <a:ext cx="5381030" cy="9525"/>
          </a:xfrm>
          <a:prstGeom prst="rect">
            <a:avLst/>
          </a:prstGeom>
          <a:solidFill>
            <a:srgbClr val="C9A227">
              <a:alpha val="1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881485" y="4218682"/>
            <a:ext cx="49411" cy="49411"/>
          </a:xfrm>
          <a:prstGeom prst="ellipse">
            <a:avLst/>
          </a:prstGeom>
          <a:solidFill>
            <a:srgbClr val="C9A227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2045196" y="4141589"/>
            <a:ext cx="4319349" cy="2037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605"/>
              </a:lnSpc>
              <a:buNone/>
            </a:pPr>
            <a:r>
              <a:rPr lang="en-US" sz="107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Confirmation seals and strengthens the identity they already have.</a:t>
            </a:r>
            <a:endParaRPr lang="en-US" sz="10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23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44220" y="0"/>
            <a:ext cx="2999780" cy="2857500"/>
          </a:xfrm>
          <a:prstGeom prst="ellipse">
            <a:avLst/>
          </a:prstGeom>
          <a:gradFill rotWithShape="1">
            <a:gsLst>
              <a:gs pos="0">
                <a:srgbClr val="C9A227">
                  <a:alpha val="13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3000970"/>
            <a:ext cx="2286000" cy="2142530"/>
          </a:xfrm>
          <a:prstGeom prst="ellipse">
            <a:avLst/>
          </a:prstGeom>
          <a:gradFill rotWithShape="1">
            <a:gsLst>
              <a:gs pos="0">
                <a:srgbClr val="3C64B4">
                  <a:alpha val="1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38175" y="1410295"/>
            <a:ext cx="1673571" cy="13841"/>
          </a:xfrm>
          <a:prstGeom prst="roundRect">
            <a:avLst>
              <a:gd name="adj" fmla="val 100932"/>
            </a:avLst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C9A227">
                  <a:alpha val="8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2025996" y="4391030"/>
            <a:ext cx="400050" cy="400050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0" y="0"/>
                </a:moveTo>
                <a:lnTo>
                  <a:pt x="400050" y="0"/>
                </a:lnTo>
                <a:lnTo>
                  <a:pt x="400050" y="299720"/>
                </a:lnTo>
                <a:lnTo>
                  <a:pt x="400050" y="299720"/>
                </a:lnTo>
                <a:lnTo>
                  <a:pt x="398122" y="319294"/>
                </a:lnTo>
                <a:lnTo>
                  <a:pt x="392413" y="338115"/>
                </a:lnTo>
                <a:lnTo>
                  <a:pt x="383141" y="355461"/>
                </a:lnTo>
                <a:lnTo>
                  <a:pt x="370664" y="370664"/>
                </a:lnTo>
                <a:lnTo>
                  <a:pt x="355461" y="383141"/>
                </a:lnTo>
                <a:lnTo>
                  <a:pt x="338115" y="392413"/>
                </a:lnTo>
                <a:lnTo>
                  <a:pt x="319294" y="398122"/>
                </a:lnTo>
                <a:lnTo>
                  <a:pt x="299720" y="400050"/>
                </a:lnTo>
                <a:lnTo>
                  <a:pt x="0" y="400050"/>
                </a:lnTo>
                <a:close/>
              </a:path>
            </a:pathLst>
          </a:custGeom>
          <a:gradFill rotWithShape="1">
            <a:gsLst>
              <a:gs pos="0">
                <a:srgbClr val="C9A227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r="10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2702868" y="1410295"/>
            <a:ext cx="1673571" cy="13841"/>
          </a:xfrm>
          <a:prstGeom prst="roundRect">
            <a:avLst>
              <a:gd name="adj" fmla="val 100932"/>
            </a:avLst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C9A227">
                  <a:alpha val="8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090689" y="4391030"/>
            <a:ext cx="400050" cy="400050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0" y="0"/>
                </a:moveTo>
                <a:lnTo>
                  <a:pt x="400050" y="0"/>
                </a:lnTo>
                <a:lnTo>
                  <a:pt x="400050" y="299720"/>
                </a:lnTo>
                <a:lnTo>
                  <a:pt x="400050" y="299720"/>
                </a:lnTo>
                <a:lnTo>
                  <a:pt x="398122" y="319294"/>
                </a:lnTo>
                <a:lnTo>
                  <a:pt x="392413" y="338115"/>
                </a:lnTo>
                <a:lnTo>
                  <a:pt x="383141" y="355461"/>
                </a:lnTo>
                <a:lnTo>
                  <a:pt x="370664" y="370664"/>
                </a:lnTo>
                <a:lnTo>
                  <a:pt x="355461" y="383141"/>
                </a:lnTo>
                <a:lnTo>
                  <a:pt x="338115" y="392413"/>
                </a:lnTo>
                <a:lnTo>
                  <a:pt x="319294" y="398122"/>
                </a:lnTo>
                <a:lnTo>
                  <a:pt x="299720" y="400050"/>
                </a:lnTo>
                <a:lnTo>
                  <a:pt x="0" y="400050"/>
                </a:lnTo>
                <a:close/>
              </a:path>
            </a:pathLst>
          </a:custGeom>
          <a:gradFill rotWithShape="1">
            <a:gsLst>
              <a:gs pos="0">
                <a:srgbClr val="C9A227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r="10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767560" y="1410295"/>
            <a:ext cx="1673571" cy="13841"/>
          </a:xfrm>
          <a:prstGeom prst="roundRect">
            <a:avLst>
              <a:gd name="adj" fmla="val 100932"/>
            </a:avLst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C9A227">
                  <a:alpha val="8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155381" y="4391030"/>
            <a:ext cx="400050" cy="400050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0" y="0"/>
                </a:moveTo>
                <a:lnTo>
                  <a:pt x="400050" y="0"/>
                </a:lnTo>
                <a:lnTo>
                  <a:pt x="400050" y="299720"/>
                </a:lnTo>
                <a:lnTo>
                  <a:pt x="400050" y="299720"/>
                </a:lnTo>
                <a:lnTo>
                  <a:pt x="398122" y="319294"/>
                </a:lnTo>
                <a:lnTo>
                  <a:pt x="392413" y="338115"/>
                </a:lnTo>
                <a:lnTo>
                  <a:pt x="383141" y="355461"/>
                </a:lnTo>
                <a:lnTo>
                  <a:pt x="370664" y="370664"/>
                </a:lnTo>
                <a:lnTo>
                  <a:pt x="355461" y="383141"/>
                </a:lnTo>
                <a:lnTo>
                  <a:pt x="338115" y="392413"/>
                </a:lnTo>
                <a:lnTo>
                  <a:pt x="319294" y="398122"/>
                </a:lnTo>
                <a:lnTo>
                  <a:pt x="299720" y="400050"/>
                </a:lnTo>
                <a:lnTo>
                  <a:pt x="0" y="400050"/>
                </a:lnTo>
                <a:close/>
              </a:path>
            </a:pathLst>
          </a:custGeom>
          <a:gradFill rotWithShape="1">
            <a:gsLst>
              <a:gs pos="0">
                <a:srgbClr val="C9A227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r="10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832253" y="1410295"/>
            <a:ext cx="1673571" cy="13841"/>
          </a:xfrm>
          <a:prstGeom prst="roundRect">
            <a:avLst>
              <a:gd name="adj" fmla="val 100932"/>
            </a:avLst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C9A227">
                  <a:alpha val="8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220074" y="4391030"/>
            <a:ext cx="400050" cy="400050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0" y="0"/>
                </a:moveTo>
                <a:lnTo>
                  <a:pt x="400050" y="0"/>
                </a:lnTo>
                <a:lnTo>
                  <a:pt x="400050" y="299720"/>
                </a:lnTo>
                <a:lnTo>
                  <a:pt x="400050" y="299720"/>
                </a:lnTo>
                <a:lnTo>
                  <a:pt x="398122" y="319294"/>
                </a:lnTo>
                <a:lnTo>
                  <a:pt x="392413" y="338115"/>
                </a:lnTo>
                <a:lnTo>
                  <a:pt x="383141" y="355461"/>
                </a:lnTo>
                <a:lnTo>
                  <a:pt x="370664" y="370664"/>
                </a:lnTo>
                <a:lnTo>
                  <a:pt x="355461" y="383141"/>
                </a:lnTo>
                <a:lnTo>
                  <a:pt x="338115" y="392413"/>
                </a:lnTo>
                <a:lnTo>
                  <a:pt x="319294" y="398122"/>
                </a:lnTo>
                <a:lnTo>
                  <a:pt x="299720" y="400050"/>
                </a:lnTo>
                <a:lnTo>
                  <a:pt x="0" y="400050"/>
                </a:lnTo>
                <a:close/>
              </a:path>
            </a:pathLst>
          </a:custGeom>
          <a:gradFill rotWithShape="1">
            <a:gsLst>
              <a:gs pos="0">
                <a:srgbClr val="C9A227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r="10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227"/>
              </a:gs>
              <a:gs pos="60000">
                <a:srgbClr val="E8C84A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14350" y="314920"/>
            <a:ext cx="21580" cy="628650"/>
          </a:xfrm>
          <a:prstGeom prst="roundRect">
            <a:avLst>
              <a:gd name="adj" fmla="val 64736"/>
            </a:avLst>
          </a:prstGeom>
          <a:gradFill rotWithShape="1">
            <a:gsLst>
              <a:gs pos="0">
                <a:srgbClr val="C9A227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57820" y="497086"/>
            <a:ext cx="8529858" cy="344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14"/>
              </a:lnSpc>
              <a:spcAft>
                <a:spcPts val="340"/>
              </a:spcAft>
              <a:buNone/>
            </a:pPr>
            <a:r>
              <a:rPr lang="en-US" sz="2360" b="1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Encounter — Meeting Jesus Personally</a:t>
            </a:r>
            <a:endParaRPr lang="en-US" sz="2360" dirty="0"/>
          </a:p>
        </p:txBody>
      </p:sp>
      <p:sp>
        <p:nvSpPr>
          <p:cNvPr id="16" name="Text 14"/>
          <p:cNvSpPr/>
          <p:nvPr/>
        </p:nvSpPr>
        <p:spPr>
          <a:xfrm>
            <a:off x="657820" y="884932"/>
            <a:ext cx="8769013" cy="170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44"/>
              </a:lnSpc>
              <a:buNone/>
            </a:pPr>
            <a:r>
              <a:rPr lang="en-US" sz="960" i="1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Confirmation preparation is designed to create real moments of encounter.</a:t>
            </a:r>
            <a:endParaRPr lang="en-US" sz="960" dirty="0"/>
          </a:p>
        </p:txBody>
      </p:sp>
      <p:sp>
        <p:nvSpPr>
          <p:cNvPr id="17" name="Text 15"/>
          <p:cNvSpPr/>
          <p:nvPr/>
        </p:nvSpPr>
        <p:spPr>
          <a:xfrm>
            <a:off x="657820" y="1155799"/>
            <a:ext cx="7971830" cy="7590"/>
          </a:xfrm>
          <a:prstGeom prst="rect">
            <a:avLst/>
          </a:prstGeom>
          <a:gradFill rotWithShape="1">
            <a:gsLst>
              <a:gs pos="0">
                <a:srgbClr val="C9A227">
                  <a:alpha val="50000"/>
                </a:srgbClr>
              </a:gs>
              <a:gs pos="7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14350" y="1400770"/>
            <a:ext cx="1921222" cy="3399830"/>
          </a:xfrm>
          <a:prstGeom prst="roundRect">
            <a:avLst>
              <a:gd name="adj" fmla="val 5222"/>
            </a:avLst>
          </a:prstGeom>
          <a:solidFill>
            <a:srgbClr val="1E2E55">
              <a:alpha val="85000"/>
            </a:srgbClr>
          </a:solidFill>
          <a:ln w="9525">
            <a:solidFill>
              <a:srgbClr val="C9A227">
                <a:alpha val="5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81335" y="1610916"/>
            <a:ext cx="372070" cy="372070"/>
          </a:xfrm>
          <a:prstGeom prst="roundRect">
            <a:avLst>
              <a:gd name="adj" fmla="val 23211"/>
            </a:avLst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063" y="1721644"/>
            <a:ext cx="150465" cy="150465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681335" y="2111127"/>
            <a:ext cx="929223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25"/>
              </a:lnSpc>
              <a:spcAft>
                <a:spcPts val="560"/>
              </a:spcAft>
              <a:buNone/>
            </a:pPr>
            <a:r>
              <a:rPr lang="en-US" sz="900" b="1" kern="0" spc="9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Scripture</a:t>
            </a:r>
            <a:r>
              <a:rPr lang="en-US" sz="900" kern="0" spc="9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 Prayer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681335" y="2324993"/>
            <a:ext cx="1618997" cy="2153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12"/>
              </a:lnSpc>
              <a:buNone/>
            </a:pPr>
            <a:r>
              <a:rPr lang="en-US" sz="82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Candidates learn to pray with God's Word, not just read it — letting Scripture speak to their hearts.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681335" y="4549825"/>
            <a:ext cx="128141" cy="10120"/>
          </a:xfrm>
          <a:prstGeom prst="roundRect">
            <a:avLst>
              <a:gd name="adj" fmla="val 75296"/>
            </a:avLst>
          </a:prstGeom>
          <a:solidFill>
            <a:srgbClr val="C9A227">
              <a:alpha val="56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2579043" y="1400770"/>
            <a:ext cx="1921222" cy="3399830"/>
          </a:xfrm>
          <a:prstGeom prst="roundRect">
            <a:avLst>
              <a:gd name="adj" fmla="val 5222"/>
            </a:avLst>
          </a:prstGeom>
          <a:solidFill>
            <a:srgbClr val="1E2E55">
              <a:alpha val="85000"/>
            </a:srgbClr>
          </a:solidFill>
          <a:ln w="9525">
            <a:solidFill>
              <a:srgbClr val="C9A227">
                <a:alpha val="5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2746028" y="1610916"/>
            <a:ext cx="372070" cy="372070"/>
          </a:xfrm>
          <a:prstGeom prst="roundRect">
            <a:avLst>
              <a:gd name="adj" fmla="val 23211"/>
            </a:avLst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6756" y="1721644"/>
            <a:ext cx="150465" cy="150465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2746028" y="2111127"/>
            <a:ext cx="1220956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25"/>
              </a:lnSpc>
              <a:spcAft>
                <a:spcPts val="560"/>
              </a:spcAft>
              <a:buNone/>
            </a:pPr>
            <a:r>
              <a:rPr lang="en-US" sz="900" b="1" kern="0" spc="9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Holy Spirit</a:t>
            </a:r>
            <a:r>
              <a:rPr lang="en-US" sz="900" kern="0" spc="9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 Encounter</a:t>
            </a:r>
            <a:endParaRPr lang="en-US" sz="900" dirty="0"/>
          </a:p>
        </p:txBody>
      </p:sp>
      <p:sp>
        <p:nvSpPr>
          <p:cNvPr id="28" name="Text 24"/>
          <p:cNvSpPr/>
          <p:nvPr/>
        </p:nvSpPr>
        <p:spPr>
          <a:xfrm>
            <a:off x="2746028" y="2324993"/>
            <a:ext cx="1618997" cy="2153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12"/>
              </a:lnSpc>
              <a:buNone/>
            </a:pPr>
            <a:r>
              <a:rPr lang="en-US" sz="82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Recognizing the Holy Spirit's movement in everyday life — in family, in friendship, in quiet moments of grace.</a:t>
            </a:r>
            <a:endParaRPr lang="en-US" sz="820" dirty="0"/>
          </a:p>
        </p:txBody>
      </p:sp>
      <p:sp>
        <p:nvSpPr>
          <p:cNvPr id="29" name="Text 25"/>
          <p:cNvSpPr/>
          <p:nvPr/>
        </p:nvSpPr>
        <p:spPr>
          <a:xfrm>
            <a:off x="2746028" y="4549825"/>
            <a:ext cx="128141" cy="10120"/>
          </a:xfrm>
          <a:prstGeom prst="roundRect">
            <a:avLst>
              <a:gd name="adj" fmla="val 75296"/>
            </a:avLst>
          </a:prstGeom>
          <a:solidFill>
            <a:srgbClr val="C9A227">
              <a:alpha val="56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4643735" y="1400770"/>
            <a:ext cx="1921222" cy="3399830"/>
          </a:xfrm>
          <a:prstGeom prst="roundRect">
            <a:avLst>
              <a:gd name="adj" fmla="val 5222"/>
            </a:avLst>
          </a:prstGeom>
          <a:solidFill>
            <a:srgbClr val="1E2E55">
              <a:alpha val="85000"/>
            </a:srgbClr>
          </a:solidFill>
          <a:ln w="9525">
            <a:solidFill>
              <a:srgbClr val="C9A227">
                <a:alpha val="5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7"/>
          <p:cNvSpPr/>
          <p:nvPr/>
        </p:nvSpPr>
        <p:spPr>
          <a:xfrm>
            <a:off x="4810720" y="1610916"/>
            <a:ext cx="372070" cy="372070"/>
          </a:xfrm>
          <a:prstGeom prst="roundRect">
            <a:avLst>
              <a:gd name="adj" fmla="val 23211"/>
            </a:avLst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1448" y="1721644"/>
            <a:ext cx="150465" cy="150465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4810720" y="2111127"/>
            <a:ext cx="91056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25"/>
              </a:lnSpc>
              <a:spcAft>
                <a:spcPts val="560"/>
              </a:spcAft>
              <a:buNone/>
            </a:pPr>
            <a:r>
              <a:rPr lang="en-US" sz="900" kern="0" spc="9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Month 7 or 8 </a:t>
            </a:r>
            <a:r>
              <a:rPr lang="en-US" sz="900" b="1" kern="0" spc="9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Retreat</a:t>
            </a:r>
            <a:endParaRPr lang="en-US" sz="900" dirty="0"/>
          </a:p>
        </p:txBody>
      </p:sp>
      <p:sp>
        <p:nvSpPr>
          <p:cNvPr id="34" name="Text 29"/>
          <p:cNvSpPr/>
          <p:nvPr/>
        </p:nvSpPr>
        <p:spPr>
          <a:xfrm>
            <a:off x="4810720" y="2324993"/>
            <a:ext cx="1618997" cy="2153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12"/>
              </a:lnSpc>
              <a:buNone/>
            </a:pPr>
            <a:r>
              <a:rPr lang="en-US" sz="82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dedicated day, or overnight experience, set apart to meet Jesus deeply and personally — the heart of the entire formation journey.</a:t>
            </a:r>
            <a:endParaRPr lang="en-US" sz="820" dirty="0"/>
          </a:p>
        </p:txBody>
      </p:sp>
      <p:sp>
        <p:nvSpPr>
          <p:cNvPr id="35" name="Text 30"/>
          <p:cNvSpPr/>
          <p:nvPr/>
        </p:nvSpPr>
        <p:spPr>
          <a:xfrm>
            <a:off x="4810720" y="4549825"/>
            <a:ext cx="128141" cy="10120"/>
          </a:xfrm>
          <a:prstGeom prst="roundRect">
            <a:avLst>
              <a:gd name="adj" fmla="val 75296"/>
            </a:avLst>
          </a:prstGeom>
          <a:solidFill>
            <a:srgbClr val="C9A227">
              <a:alpha val="56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31"/>
          <p:cNvSpPr/>
          <p:nvPr/>
        </p:nvSpPr>
        <p:spPr>
          <a:xfrm>
            <a:off x="6708428" y="1400770"/>
            <a:ext cx="1921222" cy="3399830"/>
          </a:xfrm>
          <a:prstGeom prst="roundRect">
            <a:avLst>
              <a:gd name="adj" fmla="val 5222"/>
            </a:avLst>
          </a:prstGeom>
          <a:solidFill>
            <a:srgbClr val="1E2E55">
              <a:alpha val="85000"/>
            </a:srgbClr>
          </a:solidFill>
          <a:ln w="9525">
            <a:solidFill>
              <a:srgbClr val="C9A227">
                <a:alpha val="5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2"/>
          <p:cNvSpPr/>
          <p:nvPr/>
        </p:nvSpPr>
        <p:spPr>
          <a:xfrm>
            <a:off x="6875413" y="1610916"/>
            <a:ext cx="372070" cy="372070"/>
          </a:xfrm>
          <a:prstGeom prst="roundRect">
            <a:avLst>
              <a:gd name="adj" fmla="val 23211"/>
            </a:avLst>
          </a:prstGeom>
          <a:solidFill>
            <a:srgbClr val="C9A227">
              <a:alpha val="12000"/>
            </a:srgbClr>
          </a:solidFill>
          <a:ln w="9525">
            <a:solidFill>
              <a:srgbClr val="C9A227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6141" y="1721644"/>
            <a:ext cx="150465" cy="150465"/>
          </a:xfrm>
          <a:prstGeom prst="rect">
            <a:avLst/>
          </a:prstGeom>
        </p:spPr>
      </p:pic>
      <p:sp>
        <p:nvSpPr>
          <p:cNvPr id="39" name="Text 33"/>
          <p:cNvSpPr/>
          <p:nvPr/>
        </p:nvSpPr>
        <p:spPr>
          <a:xfrm>
            <a:off x="6875413" y="2111127"/>
            <a:ext cx="1097191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25"/>
              </a:lnSpc>
              <a:spcAft>
                <a:spcPts val="560"/>
              </a:spcAft>
              <a:buNone/>
            </a:pPr>
            <a:r>
              <a:rPr lang="en-US" sz="900" kern="0" spc="9" dirty="0">
                <a:solidFill>
                  <a:srgbClr val="F4EFE6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Mass &amp; </a:t>
            </a:r>
            <a:r>
              <a:rPr lang="en-US" sz="900" b="1" kern="0" spc="9" dirty="0">
                <a:solidFill>
                  <a:srgbClr val="C9A227"/>
                </a:solidFill>
                <a:latin typeface="Constantia" pitchFamily="34" charset="0"/>
                <a:ea typeface="Constantia" pitchFamily="34" charset="-122"/>
                <a:cs typeface="Constantia" pitchFamily="34" charset="-120"/>
              </a:rPr>
              <a:t>Sacraments</a:t>
            </a:r>
            <a:endParaRPr lang="en-US" sz="900" dirty="0"/>
          </a:p>
        </p:txBody>
      </p:sp>
      <p:sp>
        <p:nvSpPr>
          <p:cNvPr id="40" name="Text 34"/>
          <p:cNvSpPr/>
          <p:nvPr/>
        </p:nvSpPr>
        <p:spPr>
          <a:xfrm>
            <a:off x="6875413" y="2324993"/>
            <a:ext cx="1618997" cy="2153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12"/>
              </a:lnSpc>
              <a:buNone/>
            </a:pPr>
            <a:r>
              <a:rPr lang="en-US" sz="820" dirty="0">
                <a:solidFill>
                  <a:srgbClr val="A8B4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primary place we encounter the living God — the Eucharist is not a symbol, it is the Source and Summit of the Christian Life.</a:t>
            </a:r>
            <a:endParaRPr lang="en-US" sz="820" dirty="0"/>
          </a:p>
        </p:txBody>
      </p:sp>
      <p:sp>
        <p:nvSpPr>
          <p:cNvPr id="41" name="Text 35"/>
          <p:cNvSpPr/>
          <p:nvPr/>
        </p:nvSpPr>
        <p:spPr>
          <a:xfrm>
            <a:off x="6875413" y="4549825"/>
            <a:ext cx="128141" cy="10120"/>
          </a:xfrm>
          <a:prstGeom prst="roundRect">
            <a:avLst>
              <a:gd name="adj" fmla="val 75296"/>
            </a:avLst>
          </a:prstGeom>
          <a:solidFill>
            <a:srgbClr val="C9A227">
              <a:alpha val="56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1353</Words>
  <Application>Microsoft Office PowerPoint</Application>
  <PresentationFormat>On-screen Show (16:9)</PresentationFormat>
  <Paragraphs>205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Cambria</vt:lpstr>
      <vt:lpstr>Constantia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PptxGenJS Presentation</dc:subject>
  <dc:creator>docgen</dc:creator>
  <cp:lastModifiedBy>John Gaffney</cp:lastModifiedBy>
  <cp:revision>3</cp:revision>
  <dcterms:created xsi:type="dcterms:W3CDTF">2026-08-16T22:57:16Z</dcterms:created>
  <dcterms:modified xsi:type="dcterms:W3CDTF">2026-08-17T03:14:18Z</dcterms:modified>
</cp:coreProperties>
</file>